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78" r:id="rId4"/>
    <p:sldId id="279" r:id="rId5"/>
    <p:sldId id="281" r:id="rId6"/>
    <p:sldId id="282" r:id="rId7"/>
    <p:sldId id="293" r:id="rId8"/>
    <p:sldId id="273" r:id="rId9"/>
    <p:sldId id="285" r:id="rId10"/>
    <p:sldId id="286" r:id="rId11"/>
    <p:sldId id="287" r:id="rId12"/>
    <p:sldId id="274" r:id="rId13"/>
    <p:sldId id="289" r:id="rId14"/>
    <p:sldId id="290" r:id="rId15"/>
    <p:sldId id="291" r:id="rId16"/>
    <p:sldId id="292" r:id="rId17"/>
    <p:sldId id="284" r:id="rId18"/>
    <p:sldId id="266" r:id="rId19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1A52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5857" autoAdjust="0"/>
  </p:normalViewPr>
  <p:slideViewPr>
    <p:cSldViewPr>
      <p:cViewPr>
        <p:scale>
          <a:sx n="100" d="100"/>
          <a:sy n="100" d="100"/>
        </p:scale>
        <p:origin x="-595" y="4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AA7B7-9729-4998-A735-980F4A67C550}" type="datetimeFigureOut">
              <a:rPr lang="da-DK" smtClean="0"/>
              <a:t>31-07-2017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74EA0-E96F-4A9F-BECE-F82ED93FDC3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http://www.egrud.com/new-home-construction-services.htm</a:t>
            </a:r>
          </a:p>
          <a:p>
            <a:r>
              <a:rPr lang="en-GB" dirty="0" smtClean="0"/>
              <a:t>http://auburnlandsurveying.com</a:t>
            </a:r>
          </a:p>
          <a:p>
            <a:r>
              <a:rPr lang="en-GB" dirty="0" smtClean="0"/>
              <a:t>http://www.gvalley.com/portfolio_category/survey-and-mapping/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4467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>
              <a:buNone/>
            </a:pPr>
            <a:r>
              <a:rPr lang="en-GB" sz="1000" dirty="0" smtClean="0"/>
              <a:t>https://wiki.osgeo.org/wiki/OSGeo_Community_Projects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74EA0-E96F-4A9F-BECE-F82ED93FDC3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36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5898"/>
            <a:ext cx="9136136" cy="6852103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610256" y="3861048"/>
            <a:ext cx="7920880" cy="1296144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 cap="all" spc="200" baseline="0">
                <a:solidFill>
                  <a:srgbClr val="211A5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3C599-F844-4F38-815A-ABB70986E12B}" type="datetime1">
              <a:rPr lang="en-US" smtClean="0"/>
              <a:t>7/31/2017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3933056"/>
            <a:ext cx="7776864" cy="1152128"/>
          </a:xfrm>
        </p:spPr>
        <p:txBody>
          <a:bodyPr anchor="ctr"/>
          <a:lstStyle>
            <a:lvl1pPr marL="0" indent="0" algn="ctr">
              <a:buNone/>
              <a:defRPr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653136"/>
            <a:ext cx="548640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38963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50993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5DEDA-9D46-43B9-B6B1-198D3DFF172E}" type="datetime1">
              <a:rPr lang="en-US" smtClean="0"/>
              <a:t>7/31/2017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blu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0ACC2-CF38-413F-9420-E50DA77C58FE}" type="datetime1">
              <a:rPr lang="en-US" smtClean="0"/>
              <a:t>7/31/2017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755576" y="3573016"/>
            <a:ext cx="7632848" cy="2232248"/>
          </a:xfrm>
        </p:spPr>
        <p:txBody>
          <a:bodyPr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page picture - whit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the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place</a:t>
            </a:r>
            <a:r>
              <a:rPr lang="da-DK" dirty="0" smtClean="0"/>
              <a:t> </a:t>
            </a:r>
            <a:r>
              <a:rPr lang="da-DK" dirty="0" err="1" smtClean="0"/>
              <a:t>picture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7584" y="3573016"/>
            <a:ext cx="7488832" cy="2232248"/>
          </a:xfrm>
        </p:spPr>
        <p:txBody>
          <a:bodyPr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065E3-FB0F-430D-A625-BF94B082D53F}" type="datetime1">
              <a:rPr lang="en-US" smtClean="0"/>
              <a:t>7/31/2017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ish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" y="5898"/>
            <a:ext cx="9136136" cy="6852103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611560" y="2492896"/>
            <a:ext cx="7920880" cy="1584176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562473"/>
            <a:ext cx="7772400" cy="1470025"/>
          </a:xfrm>
        </p:spPr>
        <p:txBody>
          <a:bodyPr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9393-BA5D-4373-8332-EB15A9E2DFBE}" type="datetime1">
              <a:rPr lang="en-US" smtClean="0"/>
              <a:t>7/31/2017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50F71-42BA-4A79-97E9-E9B6A8DD8191}" type="datetime1">
              <a:rPr lang="en-US" smtClean="0"/>
              <a:t>7/31/2017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7" name="Pladsholder til 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8" name="Pladsholder til tekst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2770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4EF0F-99FF-46A6-B538-D9F9240E87BE}" type="datetime1">
              <a:rPr lang="en-US" smtClean="0"/>
              <a:t>7/31/2017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75868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  <a:p>
            <a:pPr lvl="0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aragrap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2984971"/>
            <a:ext cx="7772400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722313" y="1484784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 smtClean="0"/>
              <a:t>CLICK TO EDIT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F2FEA-1A17-4603-A613-CDD1EF0B04AB}" type="datetime1">
              <a:rPr lang="en-US" smtClean="0"/>
              <a:t>7/31/2017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C2CC-2769-440B-992B-FF1195723C8A}" type="datetime1">
              <a:rPr lang="en-US" smtClean="0"/>
              <a:t>7/31/2017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716016" y="1556793"/>
            <a:ext cx="3970784" cy="4392488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4E53A-6D80-423D-8FD0-6195956674AF}" type="datetime1">
              <a:rPr lang="en-US" smtClean="0"/>
              <a:t>7/31/2017</a:t>
            </a:fld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10" name="Pladsholder til indhold 2"/>
          <p:cNvSpPr>
            <a:spLocks noGrp="1"/>
          </p:cNvSpPr>
          <p:nvPr>
            <p:ph idx="13" hasCustomPrompt="1"/>
          </p:nvPr>
        </p:nvSpPr>
        <p:spPr>
          <a:xfrm>
            <a:off x="467544" y="2204864"/>
            <a:ext cx="4032448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 hasCustomPrompt="1"/>
          </p:nvPr>
        </p:nvSpPr>
        <p:spPr>
          <a:xfrm>
            <a:off x="4633664" y="2204864"/>
            <a:ext cx="4042792" cy="3672408"/>
          </a:xfrm>
        </p:spPr>
        <p:txBody>
          <a:bodyPr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64C5B-94A6-4364-A0EE-2596B080D021}" type="datetime1">
              <a:rPr lang="en-US" smtClean="0"/>
              <a:t>7/31/2017</a:t>
            </a:fld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77BB5-7237-4EF6-B897-0A7386D4CC9A}" type="datetime1">
              <a:rPr lang="en-US" smtClean="0"/>
              <a:t>7/31/2017</a:t>
            </a:fld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44217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33BE3-5D84-41BE-9CED-CD575EBE9949}" type="datetime1">
              <a:rPr lang="en-US" smtClean="0"/>
              <a:t>7/31/2017</a:t>
            </a:fld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‹#›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3635896" y="260648"/>
            <a:ext cx="4824536" cy="5616624"/>
          </a:xfrm>
        </p:spPr>
        <p:txBody>
          <a:bodyPr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fld id="{5A8C380C-796B-4DEB-A4C0-4520E07BD8DD}" type="datetime1">
              <a:rPr lang="en-US" smtClean="0"/>
              <a:t>7/31/2017</a:t>
            </a:fld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fld id="{409B8A6B-2702-4E09-BF63-7CC1F22DFC4D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9" y="5949280"/>
            <a:ext cx="1224137" cy="86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chemas.opengis.net/infragml/part7/1.0/landdivision.xs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/>
              <a:t>A Birth Certificate for </a:t>
            </a: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>project </a:t>
            </a:r>
            <a:r>
              <a:rPr lang="en-GB" b="0" dirty="0"/>
              <a:t>QGIS4BoundarySurvey? 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da-DK" dirty="0" smtClean="0"/>
              <a:t>Erik Stubkjær</a:t>
            </a:r>
          </a:p>
          <a:p>
            <a:endParaRPr lang="da-DK" dirty="0"/>
          </a:p>
          <a:p>
            <a:r>
              <a:rPr lang="da-DK" dirty="0" smtClean="0"/>
              <a:t>QGIS 2017 Nødebo, 3</a:t>
            </a:r>
            <a:r>
              <a:rPr lang="da-DK" cap="small" baseline="30000" dirty="0" smtClean="0"/>
              <a:t>rd</a:t>
            </a:r>
            <a:r>
              <a:rPr lang="da-DK" dirty="0" smtClean="0"/>
              <a:t>..M</a:t>
            </a:r>
            <a:r>
              <a:rPr lang="da-DK" cap="small" dirty="0" smtClean="0"/>
              <a:t>eeting</a:t>
            </a:r>
            <a:r>
              <a:rPr lang="da-DK" dirty="0" smtClean="0"/>
              <a:t>, August 3.</a:t>
            </a:r>
          </a:p>
        </p:txBody>
      </p:sp>
    </p:spTree>
    <p:extLst>
      <p:ext uri="{BB962C8B-B14F-4D97-AF65-F5344CB8AC3E}">
        <p14:creationId xmlns:p14="http://schemas.microsoft.com/office/powerpoint/2010/main" val="42167414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10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dk1"/>
                </a:solidFill>
              </a:rPr>
              <a:t>2.</a:t>
            </a:r>
            <a:r>
              <a:rPr lang="en-GB" sz="1800" dirty="0" smtClean="0">
                <a:solidFill>
                  <a:schemeClr val="dk1"/>
                </a:solidFill>
              </a:rPr>
              <a:t>2</a:t>
            </a:r>
            <a:r>
              <a:rPr lang="en-GB" dirty="0" smtClean="0">
                <a:solidFill>
                  <a:schemeClr val="dk1"/>
                </a:solidFill>
              </a:rPr>
              <a:t> Boundaries established, marked, and measured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Data (pointid, location and monument type) transferred from Equipment to QGIS </a:t>
            </a:r>
          </a:p>
          <a:p>
            <a:r>
              <a:rPr lang="da-DK" dirty="0" smtClean="0"/>
              <a:t>Data recast into InfraGML_Survey format</a:t>
            </a:r>
          </a:p>
          <a:p>
            <a:r>
              <a:rPr lang="da-DK" dirty="0" smtClean="0"/>
              <a:t>Data in InfraGML_Survey format imported into PostGIS database</a:t>
            </a:r>
          </a:p>
          <a:p>
            <a:r>
              <a:rPr lang="da-DK" dirty="0"/>
              <a:t>g</a:t>
            </a:r>
            <a:r>
              <a:rPr lang="da-DK" dirty="0" smtClean="0"/>
              <a:t>eom column added, Points and Polygons established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989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11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da-DK" sz="2400" kern="1200" dirty="0" smtClean="0">
                <a:solidFill>
                  <a:schemeClr val="dk1"/>
                </a:solidFill>
              </a:rPr>
              <a:t>2.</a:t>
            </a:r>
            <a:r>
              <a:rPr lang="da-DK" kern="1200" dirty="0" smtClean="0">
                <a:solidFill>
                  <a:schemeClr val="dk1"/>
                </a:solidFill>
              </a:rPr>
              <a:t>3A</a:t>
            </a:r>
            <a:r>
              <a:rPr lang="da-DK" sz="2400" kern="1200" dirty="0" smtClean="0">
                <a:solidFill>
                  <a:schemeClr val="dk1"/>
                </a:solidFill>
              </a:rPr>
              <a:t> Boundary Point List </a:t>
            </a:r>
            <a:r>
              <a:rPr lang="da-DK" sz="2400" kern="1200" dirty="0">
                <a:solidFill>
                  <a:schemeClr val="dk1"/>
                </a:solidFill>
              </a:rPr>
              <a:t>with monument </a:t>
            </a:r>
            <a:r>
              <a:rPr lang="da-DK" sz="2400" kern="1200" dirty="0" smtClean="0">
                <a:solidFill>
                  <a:schemeClr val="dk1"/>
                </a:solidFill>
              </a:rPr>
              <a:t>types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Querying BoundaryPoint table</a:t>
            </a:r>
          </a:p>
          <a:p>
            <a:r>
              <a:rPr lang="da-DK" dirty="0" smtClean="0"/>
              <a:t>Report generation; Output formatting </a:t>
            </a:r>
          </a:p>
          <a:p>
            <a:endParaRPr lang="da-DK" dirty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810445"/>
              </p:ext>
            </p:extLst>
          </p:nvPr>
        </p:nvGraphicFramePr>
        <p:xfrm>
          <a:off x="1187624" y="2564904"/>
          <a:ext cx="6792416" cy="3022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2220416"/>
              </a:tblGrid>
              <a:tr h="427072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err="1">
                          <a:effectLst/>
                        </a:rPr>
                        <a:t>PointId</a:t>
                      </a:r>
                      <a:endParaRPr lang="en-GB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Easting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Northing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Mark type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057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397292.87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1317152.78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boundaryPoint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058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397335.80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1317083.48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boundaryPoint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059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397338.50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1317078.10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boundaryMark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397338.83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1317083.42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boundaryMark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397291.86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1317084.10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boundaryMark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397291.57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1317064.10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boundaryMark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..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>
                          <a:effectLst/>
                        </a:rPr>
                        <a:t>..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>
                          <a:effectLst/>
                        </a:rPr>
                        <a:t>..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758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da-DK" sz="2400" kern="1200" dirty="0" smtClean="0">
                <a:solidFill>
                  <a:schemeClr val="dk1"/>
                </a:solidFill>
                <a:latin typeface="+mj-lt"/>
              </a:rPr>
              <a:t>2.</a:t>
            </a:r>
            <a:r>
              <a:rPr lang="da-DK" kern="1200" dirty="0" smtClean="0">
                <a:solidFill>
                  <a:schemeClr val="dk1"/>
                </a:solidFill>
                <a:latin typeface="+mj-lt"/>
              </a:rPr>
              <a:t>3B</a:t>
            </a:r>
            <a:r>
              <a:rPr lang="da-DK" sz="2400" kern="1200" dirty="0" smtClean="0">
                <a:solidFill>
                  <a:schemeClr val="dk1"/>
                </a:solidFill>
                <a:latin typeface="+mj-lt"/>
              </a:rPr>
              <a:t> Cadastral map of changes, </a:t>
            </a:r>
            <a:br>
              <a:rPr lang="da-DK" sz="2400" kern="1200" dirty="0" smtClean="0">
                <a:solidFill>
                  <a:schemeClr val="dk1"/>
                </a:solidFill>
                <a:latin typeface="+mj-lt"/>
              </a:rPr>
            </a:br>
            <a:r>
              <a:rPr lang="da-DK" sz="2400" kern="1200" dirty="0" smtClean="0">
                <a:solidFill>
                  <a:schemeClr val="dk1"/>
                </a:solidFill>
                <a:latin typeface="+mj-lt"/>
              </a:rPr>
              <a:t>with LandParcel and Bo..Point </a:t>
            </a:r>
            <a:r>
              <a:rPr lang="da-DK" sz="2400" kern="1200" dirty="0" smtClean="0">
                <a:solidFill>
                  <a:schemeClr val="dk1"/>
                </a:solidFill>
                <a:latin typeface="+mj-lt"/>
              </a:rPr>
              <a:t>IDs and boundary </a:t>
            </a:r>
            <a:r>
              <a:rPr lang="da-DK" sz="2400" kern="1200" dirty="0" smtClean="0">
                <a:solidFill>
                  <a:schemeClr val="dk1"/>
                </a:solidFill>
                <a:latin typeface="+mj-lt"/>
              </a:rPr>
              <a:t>lines and types</a:t>
            </a:r>
            <a:endParaRPr lang="en-GB" sz="24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12</a:t>
            </a:fld>
            <a:endParaRPr lang="da-D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859" y="1484784"/>
            <a:ext cx="4880033" cy="4945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1340768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LandInfra includes the property rights concepts needed to specify LandParcel and its boundary (BoundingElement); also Easement (e.g. RightOfWay), and Condominium (3D).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5424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13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2.</a:t>
            </a:r>
            <a:r>
              <a:rPr lang="da-DK" sz="1800" dirty="0" smtClean="0"/>
              <a:t>3C </a:t>
            </a:r>
            <a:r>
              <a:rPr lang="da-DK" dirty="0" smtClean="0"/>
              <a:t>Cadastral account table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277071"/>
          </a:xfrm>
        </p:spPr>
        <p:txBody>
          <a:bodyPr/>
          <a:lstStyle/>
          <a:p>
            <a:pPr marL="800100" lvl="1" indent="-342900">
              <a:buFont typeface="+mj-lt"/>
              <a:buAutoNum type="alphaLcParenR"/>
            </a:pPr>
            <a:r>
              <a:rPr lang="da-DK" dirty="0">
                <a:solidFill>
                  <a:schemeClr val="dk1"/>
                </a:solidFill>
              </a:rPr>
              <a:t>Concerned PropertyUnits/LandParcels, current details</a:t>
            </a:r>
          </a:p>
          <a:p>
            <a:pPr marL="800100" lvl="1" indent="-342900">
              <a:buFont typeface="+mj-lt"/>
              <a:buAutoNum type="alphaLcParenR"/>
            </a:pPr>
            <a:r>
              <a:rPr lang="da-DK" dirty="0" smtClean="0">
                <a:solidFill>
                  <a:schemeClr val="dk1"/>
                </a:solidFill>
              </a:rPr>
              <a:t>Transfer </a:t>
            </a:r>
            <a:r>
              <a:rPr lang="da-DK" dirty="0">
                <a:solidFill>
                  <a:schemeClr val="dk1"/>
                </a:solidFill>
              </a:rPr>
              <a:t>of LandParcel </a:t>
            </a:r>
            <a:r>
              <a:rPr lang="da-DK" i="1" dirty="0">
                <a:solidFill>
                  <a:schemeClr val="dk1"/>
                </a:solidFill>
              </a:rPr>
              <a:t>parts</a:t>
            </a:r>
            <a:r>
              <a:rPr lang="da-DK" dirty="0">
                <a:solidFill>
                  <a:schemeClr val="dk1"/>
                </a:solidFill>
              </a:rPr>
              <a:t> from_and_to </a:t>
            </a:r>
            <a:r>
              <a:rPr lang="da-DK" dirty="0" smtClean="0">
                <a:solidFill>
                  <a:schemeClr val="dk1"/>
                </a:solidFill>
              </a:rPr>
              <a:t>LandParcels, including newly established LandParcels</a:t>
            </a:r>
            <a:endParaRPr lang="da-DK" dirty="0">
              <a:solidFill>
                <a:schemeClr val="dk1"/>
              </a:solidFill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da-DK" dirty="0">
                <a:solidFill>
                  <a:schemeClr val="dk1"/>
                </a:solidFill>
              </a:rPr>
              <a:t>Summary of changed PropertyUnits with LandParcels</a:t>
            </a:r>
          </a:p>
          <a:p>
            <a:endParaRPr lang="da-DK" dirty="0" smtClean="0"/>
          </a:p>
          <a:p>
            <a:pPr marL="0" lvl="1" indent="0">
              <a:buNone/>
            </a:pPr>
            <a:r>
              <a:rPr lang="da-DK" dirty="0" smtClean="0"/>
              <a:t>a) </a:t>
            </a:r>
            <a:r>
              <a:rPr lang="da-DK" dirty="0">
                <a:solidFill>
                  <a:schemeClr val="dk1"/>
                </a:solidFill>
              </a:rPr>
              <a:t>Concerned PropertyUnits/LandParcels, current </a:t>
            </a:r>
            <a:r>
              <a:rPr lang="da-DK" dirty="0" smtClean="0">
                <a:solidFill>
                  <a:schemeClr val="dk1"/>
                </a:solidFill>
              </a:rPr>
              <a:t>details</a:t>
            </a:r>
            <a:r>
              <a:rPr lang="da-DK" dirty="0" smtClean="0"/>
              <a:t>: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67888"/>
            <a:ext cx="7169819" cy="254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78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14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</a:t>
            </a:r>
            <a:r>
              <a:rPr lang="da-DK" sz="1800" dirty="0"/>
              <a:t>3C </a:t>
            </a:r>
            <a:r>
              <a:rPr lang="da-DK" dirty="0"/>
              <a:t>Cadastral account table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+mj-lt"/>
              <a:buAutoNum type="alphaLcParenR" startAt="2"/>
            </a:pPr>
            <a:r>
              <a:rPr lang="da-DK" dirty="0" smtClean="0">
                <a:solidFill>
                  <a:schemeClr val="dk1"/>
                </a:solidFill>
              </a:rPr>
              <a:t>Transfer </a:t>
            </a:r>
            <a:r>
              <a:rPr lang="da-DK" dirty="0">
                <a:solidFill>
                  <a:schemeClr val="dk1"/>
                </a:solidFill>
              </a:rPr>
              <a:t>of LandParcel </a:t>
            </a:r>
            <a:r>
              <a:rPr lang="da-DK" i="1" dirty="0">
                <a:solidFill>
                  <a:schemeClr val="dk1"/>
                </a:solidFill>
              </a:rPr>
              <a:t>parts</a:t>
            </a:r>
            <a:r>
              <a:rPr lang="da-DK" dirty="0">
                <a:solidFill>
                  <a:schemeClr val="dk1"/>
                </a:solidFill>
              </a:rPr>
              <a:t> from_and_to LandParcels, including newly established </a:t>
            </a:r>
            <a:r>
              <a:rPr lang="da-DK" dirty="0" smtClean="0">
                <a:solidFill>
                  <a:schemeClr val="dk1"/>
                </a:solidFill>
              </a:rPr>
              <a:t>LandParcels (here N1, N2, and N3, with corresponding PUx)</a:t>
            </a:r>
            <a:endParaRPr lang="da-DK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7409192" cy="25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79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15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2.</a:t>
            </a:r>
            <a:r>
              <a:rPr lang="da-DK" sz="1800" dirty="0"/>
              <a:t>3C </a:t>
            </a:r>
            <a:r>
              <a:rPr lang="da-DK" dirty="0"/>
              <a:t>Cadastral account table 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+mj-lt"/>
              <a:buAutoNum type="alphaLcParenR" startAt="3"/>
            </a:pPr>
            <a:r>
              <a:rPr lang="da-DK" dirty="0">
                <a:solidFill>
                  <a:schemeClr val="dk1"/>
                </a:solidFill>
              </a:rPr>
              <a:t>Summary of changed PropertyUnits with </a:t>
            </a:r>
            <a:r>
              <a:rPr lang="da-DK" dirty="0" smtClean="0">
                <a:solidFill>
                  <a:schemeClr val="dk1"/>
                </a:solidFill>
              </a:rPr>
              <a:t>LandParcels (no ownership data)</a:t>
            </a:r>
          </a:p>
          <a:p>
            <a:pPr marL="0" lvl="1" indent="0">
              <a:buNone/>
            </a:pPr>
            <a:endParaRPr lang="da-DK" dirty="0" smtClean="0">
              <a:solidFill>
                <a:schemeClr val="dk1"/>
              </a:solidFill>
            </a:endParaRPr>
          </a:p>
          <a:p>
            <a:pPr marL="0" lvl="1" indent="0">
              <a:buNone/>
            </a:pPr>
            <a:endParaRPr lang="da-DK" dirty="0">
              <a:solidFill>
                <a:schemeClr val="dk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6872"/>
            <a:ext cx="7602941" cy="32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68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16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l" rtl="0">
              <a:spcBef>
                <a:spcPct val="0"/>
              </a:spcBef>
            </a:pPr>
            <a:r>
              <a:rPr lang="da-DK" sz="2400" dirty="0" smtClean="0">
                <a:latin typeface="+mj-lt"/>
              </a:rPr>
              <a:t>2.</a:t>
            </a:r>
            <a:r>
              <a:rPr lang="da-DK" dirty="0" smtClean="0">
                <a:latin typeface="+mj-lt"/>
              </a:rPr>
              <a:t>B</a:t>
            </a:r>
            <a:r>
              <a:rPr lang="da-DK" sz="2400" dirty="0" smtClean="0">
                <a:latin typeface="+mj-lt"/>
              </a:rPr>
              <a:t> Further items: Report </a:t>
            </a:r>
            <a:r>
              <a:rPr lang="da-DK" sz="2400" smtClean="0">
                <a:latin typeface="+mj-lt"/>
              </a:rPr>
              <a:t>formatting; InfraGML</a:t>
            </a:r>
            <a:r>
              <a:rPr lang="da-DK" sz="2400" smtClean="0"/>
              <a:t> </a:t>
            </a:r>
            <a:r>
              <a:rPr lang="da-DK" sz="2400" dirty="0"/>
              <a:t>compliance; </a:t>
            </a:r>
            <a:endParaRPr lang="en-GB" sz="24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The database content need be formatted, e.g. </a:t>
            </a:r>
            <a:r>
              <a:rPr lang="da-DK" dirty="0"/>
              <a:t>t</a:t>
            </a:r>
            <a:r>
              <a:rPr lang="da-DK" dirty="0" smtClean="0"/>
              <a:t>hrough QGIS Print Composer into the above-mentioned Cadastral Map of Changes, Boundary Point List, and Cadastral Account Table.</a:t>
            </a:r>
          </a:p>
          <a:p>
            <a:r>
              <a:rPr lang="da-DK" dirty="0" smtClean="0"/>
              <a:t>Moreover, the documentation must include information on the responsible Professional(s), company, licence, case identification, etc.                InfraGML Part 7 specifies </a:t>
            </a:r>
            <a:r>
              <a:rPr lang="en-US" dirty="0" err="1" smtClean="0"/>
              <a:t>lild:Statement</a:t>
            </a:r>
            <a:r>
              <a:rPr lang="en-US" dirty="0" smtClean="0"/>
              <a:t> and </a:t>
            </a:r>
            <a:r>
              <a:rPr lang="en-US" dirty="0" err="1" smtClean="0"/>
              <a:t>lild:Signatory</a:t>
            </a:r>
            <a:r>
              <a:rPr lang="en-US" dirty="0" smtClean="0"/>
              <a:t> for these data.</a:t>
            </a:r>
          </a:p>
          <a:p>
            <a:r>
              <a:rPr lang="en-US" dirty="0" smtClean="0"/>
              <a:t>Finally, </a:t>
            </a:r>
            <a:r>
              <a:rPr lang="en-AU" dirty="0"/>
              <a:t>a</a:t>
            </a:r>
            <a:r>
              <a:rPr lang="en-AU" dirty="0" smtClean="0"/>
              <a:t>n </a:t>
            </a:r>
            <a:r>
              <a:rPr lang="en-AU" dirty="0"/>
              <a:t>application conforming to </a:t>
            </a:r>
            <a:r>
              <a:rPr lang="en-AU" dirty="0" err="1" smtClean="0"/>
              <a:t>InfraGML</a:t>
            </a:r>
            <a:r>
              <a:rPr lang="en-AU" dirty="0" smtClean="0"/>
              <a:t> </a:t>
            </a:r>
            <a:r>
              <a:rPr lang="en-AU" dirty="0"/>
              <a:t>shall support the </a:t>
            </a:r>
            <a:r>
              <a:rPr lang="en-AU" dirty="0" smtClean="0"/>
              <a:t>above mentioned data elements in </a:t>
            </a:r>
            <a:r>
              <a:rPr lang="en-AU" dirty="0"/>
              <a:t>accordance with the GML XSD specified in </a:t>
            </a:r>
            <a:r>
              <a:rPr lang="en-AU" dirty="0">
                <a:hlinkClick r:id="rId2"/>
              </a:rPr>
              <a:t>http://schemas.opengis.net/infragml/part7/1.0/landdivision.xsd</a:t>
            </a:r>
            <a:r>
              <a:rPr lang="en-AU" dirty="0" smtClean="0"/>
              <a:t>.</a:t>
            </a:r>
            <a:r>
              <a:rPr lang="en-GB" dirty="0" smtClean="0"/>
              <a:t> 	     This implies that the reported information must be available in xml format and that its compliance with the GML XSD is confirmed.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9915892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3. If a QGIS4BoundarySurvey project should be born (and even baptized :-) in Nødebo:</a:t>
            </a:r>
            <a:br>
              <a:rPr lang="da-DK" dirty="0" smtClean="0"/>
            </a:br>
            <a:r>
              <a:rPr lang="da-DK" dirty="0" smtClean="0"/>
              <a:t>	How </a:t>
            </a:r>
            <a:r>
              <a:rPr lang="da-DK" dirty="0"/>
              <a:t>to proceed from now?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17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611560" y="2162136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In my submitted abstract, I invited </a:t>
            </a:r>
            <a:r>
              <a:rPr lang="da-DK" dirty="0"/>
              <a:t>‘</a:t>
            </a:r>
            <a:r>
              <a:rPr lang="en-GB" dirty="0"/>
              <a:t>entrepreneurs, professional mourners and </a:t>
            </a:r>
            <a:r>
              <a:rPr lang="en-GB" dirty="0" smtClean="0"/>
              <a:t>magicians’ </a:t>
            </a:r>
            <a:r>
              <a:rPr lang="en-GB" dirty="0"/>
              <a:t>to influence this project </a:t>
            </a:r>
            <a:r>
              <a:rPr lang="en-GB" dirty="0" smtClean="0"/>
              <a:t>idea</a:t>
            </a:r>
            <a:r>
              <a:rPr lang="da-DK" dirty="0"/>
              <a:t>.</a:t>
            </a:r>
            <a:endParaRPr lang="da-DK" dirty="0" smtClean="0"/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Who is getting the upper hand ??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522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Erik Stubkjær   </a:t>
            </a:r>
            <a:r>
              <a:rPr lang="da-DK" dirty="0"/>
              <a:t/>
            </a:r>
            <a:br>
              <a:rPr lang="da-DK" dirty="0"/>
            </a:br>
            <a:r>
              <a:rPr lang="da-DK" cap="none" dirty="0" smtClean="0">
                <a:latin typeface="+mn-lt"/>
              </a:rPr>
              <a:t>est@land.aau.dk</a:t>
            </a:r>
            <a:r>
              <a:rPr lang="da-DK" cap="none" dirty="0" smtClean="0"/>
              <a:t/>
            </a:r>
            <a:br>
              <a:rPr lang="da-DK" cap="none" dirty="0" smtClean="0"/>
            </a:br>
            <a:r>
              <a:rPr lang="da-DK" cap="none" dirty="0" smtClean="0"/>
              <a:t>(+45) 23319553</a:t>
            </a:r>
            <a:endParaRPr lang="en-GB" cap="non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4388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2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New OGC standards approved = calling for implementation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OGC</a:t>
            </a:r>
            <a:r>
              <a:rPr lang="en-US" baseline="30000" dirty="0"/>
              <a:t>®</a:t>
            </a:r>
            <a:r>
              <a:rPr lang="en-US" dirty="0"/>
              <a:t> Land and Infrastructure Conceptual Model Standard (</a:t>
            </a:r>
            <a:r>
              <a:rPr lang="en-US" dirty="0" err="1"/>
              <a:t>LandInfra</a:t>
            </a:r>
            <a:r>
              <a:rPr lang="en-US" dirty="0"/>
              <a:t>)</a:t>
            </a:r>
            <a:endParaRPr lang="en-GB" dirty="0"/>
          </a:p>
          <a:p>
            <a:pPr marL="0" indent="0" algn="r">
              <a:buNone/>
            </a:pPr>
            <a:r>
              <a:rPr lang="en-US" dirty="0"/>
              <a:t>Publication Date:   </a:t>
            </a:r>
            <a:r>
              <a:rPr lang="en-US" dirty="0" smtClean="0"/>
              <a:t>2016-12-20</a:t>
            </a:r>
            <a:endParaRPr lang="da-DK" dirty="0" smtClean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528104"/>
              </p:ext>
            </p:extLst>
          </p:nvPr>
        </p:nvGraphicFramePr>
        <p:xfrm>
          <a:off x="568960" y="2441575"/>
          <a:ext cx="7988300" cy="220885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032190"/>
                <a:gridCol w="395611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a-DK" sz="1800" kern="1200" dirty="0">
                          <a:effectLst/>
                        </a:rPr>
                        <a:t>Submitters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Affiliation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Paul Scarponcini, SWG chair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 dirty="0">
                          <a:solidFill>
                            <a:srgbClr val="FF0000"/>
                          </a:solidFill>
                          <a:effectLst/>
                        </a:rPr>
                        <a:t>Bentley Systems, Inc.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Hans-Christoph Gruler, SWG co-chair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</a:rPr>
                        <a:t>Leica Geosystems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Erik Stubkjær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Aalborg University, Dept. .. Planning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Peter Axelsson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Swedish Transport Administration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Leif Granholm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</a:rPr>
                        <a:t>Trimble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>
                          <a:effectLst/>
                        </a:rPr>
                        <a:t>Johnny Jensen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 dirty="0" err="1">
                          <a:effectLst/>
                        </a:rPr>
                        <a:t>Vianova</a:t>
                      </a:r>
                      <a:r>
                        <a:rPr lang="en-GB" sz="1800" kern="1200" dirty="0">
                          <a:effectLst/>
                        </a:rPr>
                        <a:t> Systems </a:t>
                      </a:r>
                      <a:r>
                        <a:rPr lang="en-GB" sz="1800" kern="1200" dirty="0" smtClean="0">
                          <a:effectLst/>
                        </a:rPr>
                        <a:t>AS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Thomas Liebich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 dirty="0" err="1">
                          <a:effectLst/>
                        </a:rPr>
                        <a:t>buildingSMART</a:t>
                      </a:r>
                      <a:r>
                        <a:rPr lang="en-GB" sz="1800" kern="1200" dirty="0">
                          <a:effectLst/>
                        </a:rPr>
                        <a:t> International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800" kern="1200">
                          <a:effectLst/>
                        </a:rPr>
                        <a:t>Orest Halustchak </a:t>
                      </a:r>
                      <a:endParaRPr lang="en-GB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</a:rPr>
                        <a:t>Autodesk</a:t>
                      </a:r>
                      <a:endParaRPr lang="en-GB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8960" y="244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960" y="4941168"/>
            <a:ext cx="8035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OGC candidate </a:t>
            </a:r>
            <a:r>
              <a:rPr lang="en-GB" dirty="0" err="1"/>
              <a:t>InfraGML</a:t>
            </a:r>
            <a:r>
              <a:rPr lang="en-GB" dirty="0"/>
              <a:t> encoding </a:t>
            </a:r>
            <a:r>
              <a:rPr lang="en-GB" dirty="0" smtClean="0"/>
              <a:t>standards, Parts 0 – 6 and then Part 7, </a:t>
            </a:r>
          </a:p>
          <a:p>
            <a:pPr algn="r"/>
            <a:r>
              <a:rPr lang="en-GB" dirty="0"/>
              <a:t>d</a:t>
            </a:r>
            <a:r>
              <a:rPr lang="en-GB" dirty="0" smtClean="0"/>
              <a:t>eveloped next. OGC TC voting completed  2017-07-29 (YES, last week ;-)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67834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3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err="1" smtClean="0"/>
              <a:t>InfraGML</a:t>
            </a:r>
            <a:r>
              <a:rPr lang="en-GB" dirty="0" smtClean="0"/>
              <a:t> </a:t>
            </a:r>
            <a:r>
              <a:rPr lang="en-GB" dirty="0"/>
              <a:t>Encoding </a:t>
            </a:r>
            <a:r>
              <a:rPr lang="en-GB" dirty="0" smtClean="0"/>
              <a:t>Standards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7544" y="1052736"/>
            <a:ext cx="4320480" cy="2764903"/>
          </a:xfrm>
        </p:spPr>
        <p:txBody>
          <a:bodyPr>
            <a:normAutofit/>
          </a:bodyPr>
          <a:lstStyle/>
          <a:p>
            <a:r>
              <a:rPr lang="en-GB" dirty="0" smtClean="0"/>
              <a:t>Part </a:t>
            </a:r>
            <a:r>
              <a:rPr lang="en-GB" dirty="0"/>
              <a:t>0: </a:t>
            </a:r>
            <a:r>
              <a:rPr lang="en-GB" dirty="0" err="1"/>
              <a:t>LandInfra</a:t>
            </a:r>
            <a:r>
              <a:rPr lang="en-GB" dirty="0"/>
              <a:t> </a:t>
            </a:r>
            <a:r>
              <a:rPr lang="en-GB" dirty="0" smtClean="0"/>
              <a:t>Core</a:t>
            </a:r>
            <a:endParaRPr lang="en-GB" dirty="0"/>
          </a:p>
          <a:p>
            <a:r>
              <a:rPr lang="en-GB" dirty="0"/>
              <a:t>Part 1: </a:t>
            </a:r>
            <a:r>
              <a:rPr lang="en-GB" dirty="0" err="1"/>
              <a:t>LandInfra</a:t>
            </a:r>
            <a:r>
              <a:rPr lang="en-GB" dirty="0"/>
              <a:t> Land </a:t>
            </a:r>
            <a:r>
              <a:rPr lang="en-GB" dirty="0" smtClean="0"/>
              <a:t>Features</a:t>
            </a:r>
            <a:endParaRPr lang="en-GB" dirty="0"/>
          </a:p>
          <a:p>
            <a:r>
              <a:rPr lang="en-GB" dirty="0"/>
              <a:t>Part 2: </a:t>
            </a:r>
            <a:r>
              <a:rPr lang="en-GB" dirty="0" err="1"/>
              <a:t>LandInfra</a:t>
            </a:r>
            <a:r>
              <a:rPr lang="en-GB" dirty="0"/>
              <a:t> Facilities &amp;</a:t>
            </a:r>
            <a:r>
              <a:rPr lang="en-GB" dirty="0" smtClean="0"/>
              <a:t> Projects</a:t>
            </a:r>
            <a:endParaRPr lang="en-GB" dirty="0"/>
          </a:p>
          <a:p>
            <a:r>
              <a:rPr lang="en-GB" dirty="0"/>
              <a:t>Part 3: </a:t>
            </a:r>
            <a:r>
              <a:rPr lang="en-GB" dirty="0" err="1"/>
              <a:t>LandInfra</a:t>
            </a:r>
            <a:r>
              <a:rPr lang="en-GB" dirty="0"/>
              <a:t> </a:t>
            </a:r>
            <a:r>
              <a:rPr lang="en-GB" dirty="0" smtClean="0"/>
              <a:t>Alignments</a:t>
            </a:r>
            <a:endParaRPr lang="en-GB" dirty="0"/>
          </a:p>
          <a:p>
            <a:r>
              <a:rPr lang="en-GB" dirty="0"/>
              <a:t>Part 4: </a:t>
            </a:r>
            <a:r>
              <a:rPr lang="en-GB" dirty="0" err="1"/>
              <a:t>LandInfra</a:t>
            </a:r>
            <a:r>
              <a:rPr lang="en-GB" dirty="0"/>
              <a:t> </a:t>
            </a:r>
            <a:r>
              <a:rPr lang="en-GB" dirty="0" smtClean="0"/>
              <a:t>Roads</a:t>
            </a:r>
            <a:endParaRPr lang="en-GB" dirty="0"/>
          </a:p>
          <a:p>
            <a:r>
              <a:rPr lang="en-GB" dirty="0"/>
              <a:t>Part 5: </a:t>
            </a:r>
            <a:r>
              <a:rPr lang="en-GB" dirty="0" err="1"/>
              <a:t>LandInfra</a:t>
            </a:r>
            <a:r>
              <a:rPr lang="en-GB" dirty="0"/>
              <a:t> </a:t>
            </a:r>
            <a:r>
              <a:rPr lang="en-GB" dirty="0" smtClean="0"/>
              <a:t>Railways</a:t>
            </a:r>
            <a:endParaRPr lang="en-GB" dirty="0"/>
          </a:p>
          <a:p>
            <a:r>
              <a:rPr lang="en-GB" dirty="0"/>
              <a:t>Part 6: </a:t>
            </a:r>
            <a:r>
              <a:rPr lang="en-GB" dirty="0" err="1"/>
              <a:t>LandInfra</a:t>
            </a:r>
            <a:r>
              <a:rPr lang="en-GB" dirty="0"/>
              <a:t> </a:t>
            </a:r>
            <a:r>
              <a:rPr lang="en-GB" dirty="0" smtClean="0"/>
              <a:t>Survey</a:t>
            </a:r>
          </a:p>
          <a:p>
            <a:r>
              <a:rPr lang="da-DK" dirty="0" smtClean="0"/>
              <a:t>Part 7: LandInfra </a:t>
            </a:r>
            <a:r>
              <a:rPr lang="da-DK" dirty="0" smtClean="0">
                <a:solidFill>
                  <a:srgbClr val="00B050"/>
                </a:solidFill>
              </a:rPr>
              <a:t>Land Division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1124744"/>
            <a:ext cx="4059319" cy="2808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95956"/>
            <a:ext cx="3888432" cy="2679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95956"/>
            <a:ext cx="4131326" cy="27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64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4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OGC LandInfra Packages (Excerpt of Figure 1)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891" y="1738139"/>
            <a:ext cx="6424217" cy="4000847"/>
          </a:xfrm>
        </p:spPr>
      </p:pic>
      <p:sp>
        <p:nvSpPr>
          <p:cNvPr id="6" name="TextBox 5"/>
          <p:cNvSpPr txBox="1"/>
          <p:nvPr/>
        </p:nvSpPr>
        <p:spPr>
          <a:xfrm>
            <a:off x="1276440" y="5682153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b="1" dirty="0" smtClean="0"/>
              <a:t>Railway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6352440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5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Need </a:t>
            </a:r>
            <a:r>
              <a:rPr lang="da-DK" dirty="0" smtClean="0"/>
              <a:t>of </a:t>
            </a:r>
            <a:r>
              <a:rPr lang="da-DK" dirty="0"/>
              <a:t>interoperability – </a:t>
            </a:r>
            <a:r>
              <a:rPr lang="da-DK" dirty="0" smtClean="0"/>
              <a:t>and a proposal for a QGIS.. role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808492" y="1487284"/>
            <a:ext cx="2044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Survey equipment</a:t>
            </a:r>
            <a:endParaRPr lang="da-DK" dirty="0"/>
          </a:p>
        </p:txBody>
      </p:sp>
      <p:sp>
        <p:nvSpPr>
          <p:cNvPr id="6" name="Rectangle 5"/>
          <p:cNvSpPr/>
          <p:nvPr/>
        </p:nvSpPr>
        <p:spPr>
          <a:xfrm>
            <a:off x="6844813" y="1472044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Land</a:t>
            </a:r>
            <a:endParaRPr lang="da-DK" dirty="0"/>
          </a:p>
        </p:txBody>
      </p:sp>
      <p:sp>
        <p:nvSpPr>
          <p:cNvPr id="7" name="Rectangle 6"/>
          <p:cNvSpPr/>
          <p:nvPr/>
        </p:nvSpPr>
        <p:spPr>
          <a:xfrm>
            <a:off x="856164" y="1480552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Facility (Road, Rail)</a:t>
            </a:r>
            <a:endParaRPr lang="da-DK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755576" y="2309277"/>
            <a:ext cx="1584176" cy="5925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11A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11A5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11A5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11A5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211A5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da-DK" smtClean="0"/>
              <a:t>Project management</a:t>
            </a:r>
            <a:endParaRPr lang="da-DK" dirty="0" smtClean="0"/>
          </a:p>
        </p:txBody>
      </p:sp>
      <p:sp>
        <p:nvSpPr>
          <p:cNvPr id="9" name="Rectangle 8"/>
          <p:cNvSpPr/>
          <p:nvPr/>
        </p:nvSpPr>
        <p:spPr>
          <a:xfrm>
            <a:off x="3347864" y="2420888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SurveyResults</a:t>
            </a:r>
            <a:endParaRPr lang="da-DK" dirty="0"/>
          </a:p>
        </p:txBody>
      </p:sp>
      <p:sp>
        <p:nvSpPr>
          <p:cNvPr id="10" name="Rectangle 9"/>
          <p:cNvSpPr/>
          <p:nvPr/>
        </p:nvSpPr>
        <p:spPr>
          <a:xfrm>
            <a:off x="5966177" y="2420888"/>
            <a:ext cx="2723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Public maps and records</a:t>
            </a:r>
            <a:endParaRPr lang="da-DK" dirty="0"/>
          </a:p>
        </p:txBody>
      </p:sp>
      <p:sp>
        <p:nvSpPr>
          <p:cNvPr id="11" name="Rectangle 10"/>
          <p:cNvSpPr/>
          <p:nvPr/>
        </p:nvSpPr>
        <p:spPr>
          <a:xfrm>
            <a:off x="2303428" y="3648432"/>
            <a:ext cx="3736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>
                <a:solidFill>
                  <a:srgbClr val="00B050"/>
                </a:solidFill>
              </a:rPr>
              <a:t>Land Division </a:t>
            </a:r>
            <a:r>
              <a:rPr lang="da-DK" dirty="0" smtClean="0"/>
              <a:t>data </a:t>
            </a:r>
            <a:r>
              <a:rPr lang="da-DK" dirty="0" smtClean="0"/>
              <a:t>management in</a:t>
            </a:r>
          </a:p>
          <a:p>
            <a:r>
              <a:rPr lang="da-DK" dirty="0" smtClean="0"/>
              <a:t>QGIS / PostgreSQL /PostGIS</a:t>
            </a:r>
            <a:endParaRPr lang="da-DK" dirty="0"/>
          </a:p>
        </p:txBody>
      </p:sp>
      <p:cxnSp>
        <p:nvCxnSpPr>
          <p:cNvPr id="12" name="Straight Connector 11"/>
          <p:cNvCxnSpPr>
            <a:stCxn id="8" idx="3"/>
            <a:endCxn id="9" idx="1"/>
          </p:cNvCxnSpPr>
          <p:nvPr/>
        </p:nvCxnSpPr>
        <p:spPr>
          <a:xfrm>
            <a:off x="2339752" y="2605554"/>
            <a:ext cx="1008112" cy="0"/>
          </a:xfrm>
          <a:prstGeom prst="line">
            <a:avLst/>
          </a:prstGeom>
          <a:ln w="127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8" idx="2"/>
            <a:endCxn id="11" idx="1"/>
          </p:cNvCxnSpPr>
          <p:nvPr/>
        </p:nvCxnSpPr>
        <p:spPr>
          <a:xfrm>
            <a:off x="1547664" y="2901831"/>
            <a:ext cx="755764" cy="1069767"/>
          </a:xfrm>
          <a:prstGeom prst="line">
            <a:avLst/>
          </a:prstGeom>
          <a:ln w="127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61492" y="4725144"/>
            <a:ext cx="77429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/>
              <a:t>Standards have </a:t>
            </a:r>
            <a:r>
              <a:rPr lang="da-DK" dirty="0" smtClean="0"/>
              <a:t>a potential </a:t>
            </a:r>
            <a:r>
              <a:rPr lang="da-DK" dirty="0"/>
              <a:t>to support </a:t>
            </a:r>
            <a:r>
              <a:rPr lang="da-DK" dirty="0" smtClean="0"/>
              <a:t>interoperability. </a:t>
            </a:r>
            <a:endParaRPr lang="da-DK" dirty="0"/>
          </a:p>
          <a:p>
            <a:pPr algn="r" fontAlgn="ctr"/>
            <a:r>
              <a:rPr lang="da-DK" dirty="0"/>
              <a:t>N</a:t>
            </a:r>
            <a:r>
              <a:rPr lang="da-DK" dirty="0" smtClean="0"/>
              <a:t>eed </a:t>
            </a:r>
            <a:r>
              <a:rPr lang="da-DK" dirty="0"/>
              <a:t>be implemented </a:t>
            </a:r>
            <a:r>
              <a:rPr lang="da-DK" dirty="0" smtClean="0"/>
              <a:t>in software </a:t>
            </a:r>
            <a:r>
              <a:rPr lang="da-DK" dirty="0" smtClean="0"/>
              <a:t>– </a:t>
            </a:r>
            <a:r>
              <a:rPr lang="da-DK" dirty="0" smtClean="0">
                <a:solidFill>
                  <a:srgbClr val="00B050"/>
                </a:solidFill>
              </a:rPr>
              <a:t>Land Division </a:t>
            </a:r>
            <a:r>
              <a:rPr lang="da-DK" dirty="0" smtClean="0"/>
              <a:t>but also Parts 1- 6</a:t>
            </a:r>
            <a:r>
              <a:rPr lang="en-US" b="1" dirty="0" smtClean="0"/>
              <a:t> </a:t>
            </a:r>
            <a:endParaRPr lang="en-US" b="1" dirty="0" smtClean="0"/>
          </a:p>
          <a:p>
            <a:pPr algn="r" fontAlgn="ctr"/>
            <a:r>
              <a:rPr lang="en-US" dirty="0" smtClean="0">
                <a:solidFill>
                  <a:srgbClr val="FF0000"/>
                </a:solidFill>
              </a:rPr>
              <a:t>Bentley </a:t>
            </a:r>
            <a:r>
              <a:rPr lang="en-US" dirty="0" smtClean="0">
                <a:solidFill>
                  <a:srgbClr val="FF0000"/>
                </a:solidFill>
              </a:rPr>
              <a:t>Systems, </a:t>
            </a:r>
            <a:r>
              <a:rPr lang="en-GB" dirty="0" smtClean="0">
                <a:solidFill>
                  <a:srgbClr val="FF0000"/>
                </a:solidFill>
              </a:rPr>
              <a:t>Leica Geosystems, </a:t>
            </a:r>
            <a:r>
              <a:rPr lang="en-GB" dirty="0">
                <a:solidFill>
                  <a:srgbClr val="FF0000"/>
                </a:solidFill>
              </a:rPr>
              <a:t>Trimble, </a:t>
            </a:r>
            <a:r>
              <a:rPr lang="en-GB" dirty="0" smtClean="0">
                <a:solidFill>
                  <a:srgbClr val="FF0000"/>
                </a:solidFill>
              </a:rPr>
              <a:t>Autodesk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6300192" y="37890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Documentation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9" idx="2"/>
            <a:endCxn id="11" idx="0"/>
          </p:cNvCxnSpPr>
          <p:nvPr/>
        </p:nvCxnSpPr>
        <p:spPr>
          <a:xfrm flipH="1">
            <a:off x="4171888" y="2790220"/>
            <a:ext cx="12103" cy="8582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2"/>
            <a:endCxn id="11" idx="0"/>
          </p:cNvCxnSpPr>
          <p:nvPr/>
        </p:nvCxnSpPr>
        <p:spPr>
          <a:xfrm flipH="1">
            <a:off x="4171888" y="2790220"/>
            <a:ext cx="3156201" cy="85821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3"/>
            <a:endCxn id="25" idx="1"/>
          </p:cNvCxnSpPr>
          <p:nvPr/>
        </p:nvCxnSpPr>
        <p:spPr>
          <a:xfrm>
            <a:off x="6040348" y="3971598"/>
            <a:ext cx="259844" cy="210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2132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6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Overview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da-DK" dirty="0" smtClean="0"/>
              <a:t>Potential of QGIS + PostgreSQL + PostGIS, as regards </a:t>
            </a:r>
            <a:r>
              <a:rPr lang="da-DK" dirty="0" smtClean="0">
                <a:solidFill>
                  <a:srgbClr val="00B050"/>
                </a:solidFill>
              </a:rPr>
              <a:t>Part 7 Land </a:t>
            </a:r>
            <a:r>
              <a:rPr lang="da-DK" dirty="0" smtClean="0">
                <a:solidFill>
                  <a:srgbClr val="00B050"/>
                </a:solidFill>
              </a:rPr>
              <a:t>Division</a:t>
            </a:r>
            <a:endParaRPr lang="da-DK" dirty="0" smtClean="0"/>
          </a:p>
          <a:p>
            <a:pPr marL="742950" lvl="2" indent="-342900">
              <a:buFont typeface="+mj-lt"/>
              <a:buAutoNum type="alphaLcParenR"/>
            </a:pPr>
            <a:r>
              <a:rPr lang="da-DK" dirty="0" smtClean="0"/>
              <a:t>InfraGML </a:t>
            </a:r>
            <a:r>
              <a:rPr lang="da-DK" dirty="0">
                <a:solidFill>
                  <a:srgbClr val="00B050"/>
                </a:solidFill>
              </a:rPr>
              <a:t>Part 7 Land Division</a:t>
            </a:r>
            <a:r>
              <a:rPr lang="da-DK" dirty="0" smtClean="0"/>
              <a:t> XML elements</a:t>
            </a:r>
          </a:p>
          <a:p>
            <a:pPr marL="742950" lvl="2" indent="-342900">
              <a:buFont typeface="+mj-lt"/>
              <a:buAutoNum type="alphaLcParenR"/>
            </a:pPr>
            <a:r>
              <a:rPr lang="da-DK" dirty="0" smtClean="0"/>
              <a:t>Use </a:t>
            </a:r>
            <a:r>
              <a:rPr lang="da-DK" dirty="0"/>
              <a:t>Case from LandSurveyor’s point of </a:t>
            </a:r>
            <a:r>
              <a:rPr lang="da-DK" dirty="0" smtClean="0"/>
              <a:t>view</a:t>
            </a:r>
            <a:endParaRPr lang="da-DK" dirty="0" smtClean="0">
              <a:solidFill>
                <a:srgbClr val="FF0000"/>
              </a:solidFill>
            </a:endParaRPr>
          </a:p>
          <a:p>
            <a:pPr>
              <a:buFont typeface="+mj-lt"/>
              <a:buAutoNum type="arabicPeriod"/>
            </a:pPr>
            <a:r>
              <a:rPr lang="da-DK" dirty="0" smtClean="0"/>
              <a:t>Use </a:t>
            </a:r>
            <a:r>
              <a:rPr lang="da-DK" dirty="0" smtClean="0"/>
              <a:t>Case from software programmer’s point of view</a:t>
            </a:r>
          </a:p>
          <a:p>
            <a:pPr marL="800100" lvl="3" indent="-342900">
              <a:buFont typeface="+mj-lt"/>
              <a:buAutoNum type="alphaLcParenR"/>
            </a:pPr>
            <a:r>
              <a:rPr lang="da-DK" dirty="0" smtClean="0"/>
              <a:t>Items corresponding to </a:t>
            </a:r>
            <a:r>
              <a:rPr lang="da-DK" dirty="0"/>
              <a:t>Use Case from LandSurveyor’s point of </a:t>
            </a:r>
            <a:r>
              <a:rPr lang="da-DK" dirty="0" smtClean="0"/>
              <a:t>view</a:t>
            </a:r>
            <a:endParaRPr lang="da-DK" dirty="0" smtClean="0"/>
          </a:p>
          <a:p>
            <a:pPr marL="800100" lvl="3" indent="-342900">
              <a:buFont typeface="+mj-lt"/>
              <a:buAutoNum type="alphaLcParenR"/>
            </a:pPr>
            <a:r>
              <a:rPr lang="da-DK" dirty="0" smtClean="0"/>
              <a:t>Further items: Standard compliance; Report formatting</a:t>
            </a:r>
          </a:p>
          <a:p>
            <a:pPr>
              <a:buFont typeface="+mj-lt"/>
              <a:buAutoNum type="arabicPeriod"/>
            </a:pPr>
            <a:r>
              <a:rPr lang="da-DK" dirty="0" smtClean="0"/>
              <a:t>Potential of joint </a:t>
            </a:r>
            <a:r>
              <a:rPr lang="da-DK" dirty="0" smtClean="0"/>
              <a:t>projects</a:t>
            </a:r>
            <a:endParaRPr lang="da-DK" dirty="0" smtClean="0"/>
          </a:p>
          <a:p>
            <a:pPr marL="800100" lvl="1" indent="-342900">
              <a:buFont typeface="+mj-lt"/>
              <a:buAutoNum type="alphaLcParenR"/>
            </a:pPr>
            <a:r>
              <a:rPr lang="da-DK" dirty="0" smtClean="0"/>
              <a:t>Wikipedia, OpenStreetMap, </a:t>
            </a:r>
            <a:r>
              <a:rPr lang="da-DK" dirty="0" smtClean="0"/>
              <a:t>QGIS + .. , ..</a:t>
            </a:r>
            <a:endParaRPr lang="da-DK" dirty="0" smtClean="0"/>
          </a:p>
          <a:p>
            <a:pPr marL="800100" lvl="1" indent="-342900">
              <a:buFont typeface="+mj-lt"/>
              <a:buAutoNum type="alphaLcParenR"/>
            </a:pPr>
            <a:r>
              <a:rPr lang="en-GB" dirty="0" err="1"/>
              <a:t>OSGeo</a:t>
            </a:r>
            <a:r>
              <a:rPr lang="en-GB" dirty="0"/>
              <a:t> Community </a:t>
            </a:r>
            <a:r>
              <a:rPr lang="en-GB" dirty="0" smtClean="0"/>
              <a:t>Projects: An </a:t>
            </a:r>
            <a:r>
              <a:rPr lang="en-GB" dirty="0" err="1" smtClean="0"/>
              <a:t>OSGeo</a:t>
            </a:r>
            <a:r>
              <a:rPr lang="en-GB" dirty="0" smtClean="0"/>
              <a:t> </a:t>
            </a:r>
            <a:r>
              <a:rPr lang="en-GB" dirty="0"/>
              <a:t>outreach initiative promoting "open source and participatory" geospatial </a:t>
            </a:r>
            <a:r>
              <a:rPr lang="en-GB" dirty="0" smtClean="0"/>
              <a:t>technology</a:t>
            </a:r>
          </a:p>
          <a:p>
            <a:pPr marL="800100" lvl="1" indent="-342900">
              <a:buFont typeface="+mj-lt"/>
              <a:buAutoNum type="alphaLcParenR"/>
            </a:pPr>
            <a:r>
              <a:rPr lang="da-DK" dirty="0" smtClean="0"/>
              <a:t>If QGIS4BoundarySurvey: How to proceed from now ??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7449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7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 of Table </a:t>
            </a:r>
            <a:r>
              <a:rPr lang="fr-FR" dirty="0"/>
              <a:t>1.  </a:t>
            </a:r>
            <a:r>
              <a:rPr lang="fr-FR" dirty="0" err="1"/>
              <a:t>InfraGML</a:t>
            </a:r>
            <a:r>
              <a:rPr lang="fr-FR" dirty="0"/>
              <a:t> </a:t>
            </a:r>
            <a:r>
              <a:rPr lang="fr-FR" dirty="0" err="1"/>
              <a:t>LandDivision</a:t>
            </a:r>
            <a:r>
              <a:rPr lang="fr-FR" dirty="0"/>
              <a:t> XML </a:t>
            </a:r>
            <a:r>
              <a:rPr lang="fr-FR" dirty="0" err="1"/>
              <a:t>elements</a:t>
            </a:r>
            <a:r>
              <a:rPr lang="fr-FR" dirty="0"/>
              <a:t> 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1299"/>
              </p:ext>
            </p:extLst>
          </p:nvPr>
        </p:nvGraphicFramePr>
        <p:xfrm>
          <a:off x="2051720" y="1412776"/>
          <a:ext cx="458643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6431"/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InfraGML XML element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.. .. (9)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err="1">
                          <a:effectLst/>
                        </a:rPr>
                        <a:t>lild:BoundingElement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lild:Easement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lild:ExtrusionLimit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lild:InterestInLand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lild:LandDivision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lild:LandParcel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lild:LandPropertyUnit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lild:Ownership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lild:PropertyUnit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lild:Signatory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>
                          <a:effectLst/>
                        </a:rPr>
                        <a:t>lild:SpatialUnit</a:t>
                      </a:r>
                      <a:endParaRPr lang="en-GB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000" dirty="0" err="1">
                          <a:effectLst/>
                        </a:rPr>
                        <a:t>lild:Statement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a-DK" sz="2000" dirty="0" smtClean="0">
                          <a:effectLst/>
                          <a:latin typeface="Times New Roman"/>
                          <a:ea typeface="Times New Roman"/>
                        </a:rPr>
                        <a:t>.. .. (2)</a:t>
                      </a:r>
                      <a:endParaRPr lang="en-GB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2628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1.a </a:t>
            </a:r>
            <a:r>
              <a:rPr lang="da-DK" dirty="0"/>
              <a:t>U</a:t>
            </a:r>
            <a:r>
              <a:rPr lang="da-DK" dirty="0" smtClean="0"/>
              <a:t>se </a:t>
            </a:r>
            <a:r>
              <a:rPr lang="da-DK" dirty="0"/>
              <a:t>case for </a:t>
            </a:r>
            <a:r>
              <a:rPr lang="da-DK" dirty="0" smtClean="0"/>
              <a:t>a project QGIS4BoundarySurvey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8</a:t>
            </a:fld>
            <a:endParaRPr lang="da-DK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13432"/>
              </p:ext>
            </p:extLst>
          </p:nvPr>
        </p:nvGraphicFramePr>
        <p:xfrm>
          <a:off x="683568" y="1340768"/>
          <a:ext cx="7848872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563"/>
                <a:gridCol w="651630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Subdivision of LandParcel / Boundary changes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Context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Owner(s) sell parcel(s) of </a:t>
                      </a:r>
                      <a:r>
                        <a:rPr lang="en-GB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PropertyUnits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e.g. to allow for residential construction on the parcel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Actors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smtClean="0"/>
                        <a:t>Owners, licensedSurveyor, (recordingAgencies)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Trigger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Owner(s) request </a:t>
                      </a:r>
                      <a:r>
                        <a:rPr lang="en-GB" dirty="0"/>
                        <a:t>the service of the </a:t>
                      </a:r>
                      <a:r>
                        <a:rPr lang="en-GB" dirty="0" smtClean="0"/>
                        <a:t>licensed Surveyor</a:t>
                      </a:r>
                      <a:endParaRPr lang="en-GB" dirty="0"/>
                    </a:p>
                  </a:txBody>
                  <a:tcPr marL="45720" marR="4572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a-DK" dirty="0" smtClean="0"/>
                        <a:t>Activities</a:t>
                      </a:r>
                    </a:p>
                    <a:p>
                      <a:endParaRPr lang="da-DK" dirty="0" smtClean="0"/>
                    </a:p>
                    <a:p>
                      <a:r>
                        <a:rPr lang="da-DK" sz="1400" dirty="0" smtClean="0"/>
                        <a:t>(only LandParcel/</a:t>
                      </a:r>
                    </a:p>
                    <a:p>
                      <a:r>
                        <a:rPr lang="da-DK" sz="1400" dirty="0" smtClean="0"/>
                        <a:t>Boundary aspects; not transaction of ownership and other rights)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PropertyUnit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Boundary data collected (from </a:t>
                      </a:r>
                      <a:r>
                        <a:rPr lang="en-GB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recAgen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Boundaries established and measured; boundaries marked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GB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Parcel and boundary</a:t>
                      </a:r>
                      <a:r>
                        <a:rPr lang="en-GB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changes documented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da-DK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 of BoundaryPoints with monument types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da-DK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Cadastral</a:t>
                      </a:r>
                      <a:r>
                        <a:rPr lang="da-DK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da-DK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 of change area with boundary types</a:t>
                      </a:r>
                    </a:p>
                    <a:p>
                      <a:pPr marL="800100" lvl="1" indent="-342900">
                        <a:buFont typeface="+mj-lt"/>
                        <a:buAutoNum type="alphaUcPeriod"/>
                      </a:pPr>
                      <a:r>
                        <a:rPr lang="da-DK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Cadastral account of current, transient, and resulting PropertyUnits/LandParcels</a:t>
                      </a: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231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dk1"/>
                </a:solidFill>
              </a:rPr>
              <a:t>2.</a:t>
            </a:r>
            <a:r>
              <a:rPr lang="en-GB" sz="1800" dirty="0" smtClean="0">
                <a:solidFill>
                  <a:schemeClr val="dk1"/>
                </a:solidFill>
              </a:rPr>
              <a:t>1</a:t>
            </a:r>
            <a:r>
              <a:rPr lang="en-GB" dirty="0" smtClean="0">
                <a:solidFill>
                  <a:schemeClr val="dk1"/>
                </a:solidFill>
              </a:rPr>
              <a:t> Current </a:t>
            </a:r>
            <a:r>
              <a:rPr lang="en-GB" dirty="0">
                <a:solidFill>
                  <a:schemeClr val="dk1"/>
                </a:solidFill>
              </a:rPr>
              <a:t>data </a:t>
            </a:r>
            <a:r>
              <a:rPr lang="en-GB" dirty="0" smtClean="0">
                <a:solidFill>
                  <a:schemeClr val="dk1"/>
                </a:solidFill>
              </a:rPr>
              <a:t>on </a:t>
            </a:r>
            <a:r>
              <a:rPr lang="en-GB" dirty="0" err="1" smtClean="0">
                <a:solidFill>
                  <a:schemeClr val="dk1"/>
                </a:solidFill>
              </a:rPr>
              <a:t>PropertyUnit</a:t>
            </a:r>
            <a:r>
              <a:rPr lang="en-GB" dirty="0" smtClean="0">
                <a:solidFill>
                  <a:schemeClr val="dk1"/>
                </a:solidFill>
              </a:rPr>
              <a:t> </a:t>
            </a:r>
            <a:r>
              <a:rPr lang="en-GB" dirty="0">
                <a:solidFill>
                  <a:schemeClr val="dk1"/>
                </a:solidFill>
              </a:rPr>
              <a:t>and Boundary </a:t>
            </a:r>
            <a:r>
              <a:rPr lang="en-GB" dirty="0" smtClean="0">
                <a:solidFill>
                  <a:schemeClr val="dk1"/>
                </a:solidFill>
              </a:rPr>
              <a:t>collected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B8A6B-2702-4E09-BF63-7CC1F22DFC4D}" type="slidenum">
              <a:rPr lang="da-DK" smtClean="0"/>
              <a:t>9</a:t>
            </a:fld>
            <a:endParaRPr lang="da-DK"/>
          </a:p>
        </p:txBody>
      </p:sp>
      <p:sp>
        <p:nvSpPr>
          <p:cNvPr id="4" name="TextBox 3"/>
          <p:cNvSpPr txBox="1"/>
          <p:nvPr/>
        </p:nvSpPr>
        <p:spPr>
          <a:xfrm>
            <a:off x="729720" y="1412776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Case Denmark: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Establish user at ‘Kortforsyningen.dk’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Get WFS-download permission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Install plugin in QGIS</a:t>
            </a:r>
          </a:p>
          <a:p>
            <a:endParaRPr lang="da-DK" dirty="0"/>
          </a:p>
          <a:p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Select data on PropertyUnit, LandParcel, filtered by ID and by BBox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Data reorganized in PostGIS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g</a:t>
            </a:r>
            <a:r>
              <a:rPr lang="da-DK" dirty="0" smtClean="0"/>
              <a:t>eom established. Current boundaries (LineStrings) and LandParcel IDs (Centroid/ Point) within BBox rendered.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7087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U_EN_wa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AAU_EN_waves</Template>
  <TotalTime>14803</TotalTime>
  <Words>922</Words>
  <Application>Microsoft Office PowerPoint</Application>
  <PresentationFormat>On-screen Show (4:3)</PresentationFormat>
  <Paragraphs>194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AAU_EN_waves</vt:lpstr>
      <vt:lpstr>A Birth Certificate for  project QGIS4BoundarySurvey? </vt:lpstr>
      <vt:lpstr>New OGC standards approved = calling for implementation</vt:lpstr>
      <vt:lpstr>InfraGML Encoding Standards</vt:lpstr>
      <vt:lpstr>OGC LandInfra Packages (Excerpt of Figure 1)</vt:lpstr>
      <vt:lpstr>Need of interoperability – and a proposal for a QGIS.. role</vt:lpstr>
      <vt:lpstr>Overview</vt:lpstr>
      <vt:lpstr>Part of Table 1.  InfraGML LandDivision XML elements </vt:lpstr>
      <vt:lpstr>1.a Use case for a project QGIS4BoundarySurvey</vt:lpstr>
      <vt:lpstr>2.1 Current data on PropertyUnit and Boundary collected</vt:lpstr>
      <vt:lpstr>2.2 Boundaries established, marked, and measured</vt:lpstr>
      <vt:lpstr>2.3A Boundary Point List with monument types</vt:lpstr>
      <vt:lpstr>2.3B Cadastral map of changes,  with LandParcel and Bo..Point IDs and boundary lines and types</vt:lpstr>
      <vt:lpstr>2.3C Cadastral account table </vt:lpstr>
      <vt:lpstr>2.3C Cadastral account table </vt:lpstr>
      <vt:lpstr>2.3C Cadastral account table </vt:lpstr>
      <vt:lpstr>2.B Further items: Report formatting; InfraGML compliance; </vt:lpstr>
      <vt:lpstr>3. If a QGIS4BoundarySurvey project should be born (and even baptized :-) in Nødebo:  How to proceed from now?</vt:lpstr>
      <vt:lpstr>Erik Stubkjær    est@land.aau.dk (+45) 23319553</vt:lpstr>
    </vt:vector>
  </TitlesOfParts>
  <Company>Aalborg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Harmonzation of standards- the iso 19152:2012 Ladm-family</dc:title>
  <dc:creator>Erik Stubkjær</dc:creator>
  <cp:lastModifiedBy>Erik Stubkjær</cp:lastModifiedBy>
  <cp:revision>166</cp:revision>
  <dcterms:created xsi:type="dcterms:W3CDTF">2017-03-08T17:23:10Z</dcterms:created>
  <dcterms:modified xsi:type="dcterms:W3CDTF">2017-08-01T14:34:59Z</dcterms:modified>
</cp:coreProperties>
</file>