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05610-427F-49EB-8E25-6E6E31052245}" type="datetimeFigureOut">
              <a:rPr lang="en-GB" smtClean="0"/>
              <a:t>28/05/2015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76866-6FB8-4DA9-815E-8D3E7AA52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1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DEF3-C5CE-46EB-A7FA-EEE3AB09755F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3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F691E-196B-41FE-B04B-7716B58E0E39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85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0B21-97CA-457C-971D-0B63BB83DEF1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36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4F446-EC96-4F05-9BEF-9CE3F5BE06ED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9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557B-1327-44FD-8F72-BCFB61C2A0B2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17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D95C-8EA0-4DF9-9CD0-42D4E008105F}" type="datetime1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5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9163C-0994-4867-BE39-922F62D69774}" type="datetime1">
              <a:rPr lang="en-GB" smtClean="0"/>
              <a:t>28/05/2015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24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14F48-C529-4FEA-B550-D8B516776FA0}" type="datetime1">
              <a:rPr lang="en-GB" smtClean="0"/>
              <a:t>28/05/2015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B61B-FEAA-454F-B7F9-70813F4E5B2C}" type="datetime1">
              <a:rPr lang="en-GB" smtClean="0"/>
              <a:t>28/05/2015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06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FAB8-6F65-4BE2-97E0-D5B6A67856BC}" type="datetime1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25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EAC2-FA54-424A-A166-9888D880155C}" type="datetime1">
              <a:rPr lang="en-GB" smtClean="0"/>
              <a:t>28/05/2015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97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457D-C877-440A-BEF0-892E342CB5ED}" type="datetime1">
              <a:rPr lang="en-GB" smtClean="0"/>
              <a:t>28/05/2015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Stubkjær: Strata title in LandInfra       --  OGC, Geospatial BIM Workshop, Boulder, June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C6769-0FD8-42CC-9F2D-B735CF5DEA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18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S0303243412001511" TargetMode="External"/><Relationship Id="rId7" Type="http://schemas.openxmlformats.org/officeDocument/2006/relationships/hyperlink" Target="http://www.buildingsmart-tech.org/ifc/IFC4/final/html/index.htm" TargetMode="External"/><Relationship Id="rId2" Type="http://schemas.openxmlformats.org/officeDocument/2006/relationships/hyperlink" Target="http://www.gdmc.nl/3DCadastres/literature/3Dcad_2014_3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dmc.nl/3DCadastres/literature/3Dcad_2014_32.pdf" TargetMode="External"/><Relationship Id="rId5" Type="http://schemas.openxmlformats.org/officeDocument/2006/relationships/hyperlink" Target="http://link.springer.com/chapter/10.1007/978-3-319-00515-7_15" TargetMode="External"/><Relationship Id="rId4" Type="http://schemas.openxmlformats.org/officeDocument/2006/relationships/hyperlink" Target="http://www.citygmlwiki.org/index.php/CityGML-AD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Strata Title in </a:t>
            </a:r>
            <a:r>
              <a:rPr lang="en-GB" b="1" dirty="0" err="1"/>
              <a:t>LandInfra</a:t>
            </a:r>
            <a:r>
              <a:rPr lang="en-GB" b="1" dirty="0"/>
              <a:t> </a:t>
            </a:r>
            <a:r>
              <a:rPr lang="en-GB" b="1" dirty="0" smtClean="0"/>
              <a:t>-</a:t>
            </a:r>
            <a:br>
              <a:rPr lang="en-GB" b="1" dirty="0" smtClean="0"/>
            </a:br>
            <a:r>
              <a:rPr lang="en-GB" b="1" dirty="0" smtClean="0"/>
              <a:t>A </a:t>
            </a:r>
            <a:r>
              <a:rPr lang="en-GB" b="1" dirty="0"/>
              <a:t>Land Administration Perspective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Erik Stubkjær, Aalborg University, Denmark</a:t>
            </a:r>
          </a:p>
          <a:p>
            <a:r>
              <a:rPr lang="en-GB" dirty="0" smtClean="0"/>
              <a:t>Geospatial-BIM-Indoor Workshop, Boulder, Colorado, 2 June 2015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58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Strata Title in LandInfra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/>
              <a:t>Terminology and legal-administrative concept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Review: 1 on OWL + 3 on CityGML ADEs + IFC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Comparison</a:t>
            </a: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Conclusion: </a:t>
            </a:r>
            <a:r>
              <a:rPr lang="en-GB" dirty="0"/>
              <a:t>Volkan Cagdas (2013) </a:t>
            </a:r>
            <a:r>
              <a:rPr lang="en-GB" dirty="0" smtClean="0"/>
              <a:t>prime source of inspiration. His </a:t>
            </a:r>
            <a:r>
              <a:rPr lang="en-GB" dirty="0" err="1" smtClean="0"/>
              <a:t>CityGML</a:t>
            </a:r>
            <a:r>
              <a:rPr lang="en-GB" dirty="0" smtClean="0"/>
              <a:t> </a:t>
            </a:r>
            <a:r>
              <a:rPr lang="en-GB" dirty="0"/>
              <a:t>ADE </a:t>
            </a:r>
            <a:r>
              <a:rPr lang="en-GB" dirty="0" smtClean="0"/>
              <a:t>articulates a </a:t>
            </a:r>
            <a:r>
              <a:rPr lang="en-GB" dirty="0"/>
              <a:t>modelling of physical and legal aspects of building </a:t>
            </a:r>
            <a:r>
              <a:rPr lang="en-GB" dirty="0" smtClean="0"/>
              <a:t>parts, conformant with LADM, </a:t>
            </a:r>
            <a:r>
              <a:rPr lang="en-GB" dirty="0"/>
              <a:t>and in addition specifies how to accommodate for </a:t>
            </a:r>
            <a:r>
              <a:rPr lang="en-GB" dirty="0" err="1"/>
              <a:t>LandXML</a:t>
            </a:r>
            <a:r>
              <a:rPr lang="en-GB" dirty="0"/>
              <a:t> needs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365125"/>
          </a:xfrm>
        </p:spPr>
        <p:txBody>
          <a:bodyPr/>
          <a:lstStyle/>
          <a:p>
            <a:r>
              <a:rPr lang="en-GB" dirty="0" smtClean="0"/>
              <a:t>Stubkjær: Strata title in </a:t>
            </a:r>
            <a:r>
              <a:rPr lang="en-GB" dirty="0" err="1" smtClean="0"/>
              <a:t>LandInfra</a:t>
            </a:r>
            <a:r>
              <a:rPr lang="en-GB" dirty="0" smtClean="0"/>
              <a:t>       --    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86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 Terminology and concept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96544"/>
          </a:xfrm>
        </p:spPr>
        <p:txBody>
          <a:bodyPr>
            <a:noAutofit/>
          </a:bodyPr>
          <a:lstStyle/>
          <a:p>
            <a:r>
              <a:rPr lang="da-DK" sz="2400" dirty="0" smtClean="0"/>
              <a:t>Terminology: Strata title, sectional title, condominium, propiedad horizontal, ..</a:t>
            </a:r>
          </a:p>
          <a:p>
            <a:r>
              <a:rPr lang="da-DK" sz="2400" dirty="0" smtClean="0"/>
              <a:t>Concept: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Multi-level buildings, with lots/ units, which are cadastral surveyed (</a:t>
            </a:r>
            <a:r>
              <a:rPr lang="en-GB" sz="2400" dirty="0" smtClean="0"/>
              <a:t>identifier, </a:t>
            </a:r>
            <a:r>
              <a:rPr lang="en-GB" sz="2400" dirty="0" smtClean="0"/>
              <a:t>boundary, area)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Stairways</a:t>
            </a:r>
            <a:r>
              <a:rPr lang="en-GB" sz="2400" dirty="0"/>
              <a:t>, roof, heating system, etc., and the concerned land parcel constitutes common </a:t>
            </a:r>
            <a:r>
              <a:rPr lang="en-GB" sz="2400" dirty="0" smtClean="0"/>
              <a:t>property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Compulsory membership of </a:t>
            </a:r>
            <a:r>
              <a:rPr lang="en-GB" sz="2400" dirty="0"/>
              <a:t>an association of apartment owners. </a:t>
            </a:r>
            <a:r>
              <a:rPr lang="en-GB" sz="2400" dirty="0" smtClean="0"/>
              <a:t>Rights and duties in bylaws.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400" dirty="0" smtClean="0"/>
              <a:t>A </a:t>
            </a:r>
            <a:r>
              <a:rPr lang="en-GB" sz="2400" i="1" dirty="0"/>
              <a:t>share</a:t>
            </a:r>
            <a:r>
              <a:rPr lang="en-GB" sz="2400" dirty="0"/>
              <a:t> in the common property</a:t>
            </a:r>
            <a:r>
              <a:rPr lang="en-GB" sz="2400" dirty="0" smtClean="0"/>
              <a:t>.</a:t>
            </a:r>
          </a:p>
          <a:p>
            <a:pPr marL="457200" lvl="1" indent="0" algn="ctr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Both </a:t>
            </a:r>
            <a:r>
              <a:rPr lang="en-GB" sz="2400" i="1" dirty="0" smtClean="0">
                <a:solidFill>
                  <a:srgbClr val="C00000"/>
                </a:solidFill>
              </a:rPr>
              <a:t>share</a:t>
            </a:r>
            <a:r>
              <a:rPr lang="en-GB" sz="2400" dirty="0" smtClean="0">
                <a:solidFill>
                  <a:srgbClr val="C00000"/>
                </a:solidFill>
              </a:rPr>
              <a:t> and </a:t>
            </a:r>
            <a:r>
              <a:rPr lang="en-GB" sz="2400" i="1" dirty="0" smtClean="0">
                <a:solidFill>
                  <a:srgbClr val="C00000"/>
                </a:solidFill>
              </a:rPr>
              <a:t>storey</a:t>
            </a:r>
            <a:r>
              <a:rPr lang="en-GB" sz="2400" dirty="0" smtClean="0">
                <a:solidFill>
                  <a:srgbClr val="C00000"/>
                </a:solidFill>
              </a:rPr>
              <a:t> are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smtClean="0">
                <a:solidFill>
                  <a:srgbClr val="C00000"/>
                </a:solidFill>
              </a:rPr>
              <a:t>cadastral </a:t>
            </a:r>
            <a:r>
              <a:rPr lang="en-GB" sz="2400" dirty="0" smtClean="0">
                <a:solidFill>
                  <a:srgbClr val="C00000"/>
                </a:solidFill>
              </a:rPr>
              <a:t>challenges </a:t>
            </a:r>
            <a:r>
              <a:rPr lang="en-GB" sz="2400" dirty="0" smtClean="0">
                <a:solidFill>
                  <a:srgbClr val="C00000"/>
                </a:solidFill>
              </a:rPr>
              <a:t>!                                                                     LADM requests classes ‘Party’ and ‘Source’ / Document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6048672" cy="365125"/>
          </a:xfrm>
        </p:spPr>
        <p:txBody>
          <a:bodyPr/>
          <a:lstStyle/>
          <a:p>
            <a:r>
              <a:rPr lang="en-GB" dirty="0" smtClean="0"/>
              <a:t>Stubkjær: Strata title in </a:t>
            </a:r>
            <a:r>
              <a:rPr lang="en-GB" dirty="0" err="1" smtClean="0"/>
              <a:t>LandInfra</a:t>
            </a:r>
            <a:r>
              <a:rPr lang="en-GB" dirty="0" smtClean="0"/>
              <a:t>       --  </a:t>
            </a:r>
            <a:r>
              <a:rPr lang="en-GB" dirty="0"/>
              <a:t> </a:t>
            </a:r>
            <a:r>
              <a:rPr lang="en-GB" dirty="0" smtClean="0"/>
              <a:t>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77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733256"/>
            <a:ext cx="5400600" cy="36004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LandXML modelling of Strata title (after ePlan, 2011)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509" r="-39509"/>
          <a:stretch/>
        </p:blipFill>
        <p:spPr>
          <a:xfrm>
            <a:off x="827088" y="404813"/>
            <a:ext cx="7489825" cy="525621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2360" y="6093296"/>
            <a:ext cx="216024" cy="293910"/>
          </a:xfrm>
        </p:spPr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5976664" cy="365125"/>
          </a:xfrm>
        </p:spPr>
        <p:txBody>
          <a:bodyPr/>
          <a:lstStyle/>
          <a:p>
            <a:r>
              <a:rPr lang="en-GB" dirty="0" smtClean="0"/>
              <a:t>Stubkjær: Strata title in </a:t>
            </a:r>
            <a:r>
              <a:rPr lang="en-GB" dirty="0" err="1" smtClean="0"/>
              <a:t>LandInfra</a:t>
            </a:r>
            <a:r>
              <a:rPr lang="en-GB" dirty="0" smtClean="0"/>
              <a:t>       --  OGC, Geospatial BIM Workshop, Boulder, June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167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2. Review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GB" dirty="0" smtClean="0">
                <a:hlinkClick r:id="rId2"/>
              </a:rPr>
              <a:t>Kean </a:t>
            </a:r>
            <a:r>
              <a:rPr lang="en-GB" dirty="0" err="1" smtClean="0">
                <a:hlinkClick r:id="rId2"/>
              </a:rPr>
              <a:t>Huat</a:t>
            </a:r>
            <a:r>
              <a:rPr lang="en-GB" dirty="0" smtClean="0">
                <a:hlinkClick r:id="rId2"/>
              </a:rPr>
              <a:t> Soon, Rod Thompson, and Victor </a:t>
            </a:r>
            <a:r>
              <a:rPr lang="en-GB" dirty="0" err="1" smtClean="0">
                <a:hlinkClick r:id="rId2"/>
              </a:rPr>
              <a:t>Khoo</a:t>
            </a:r>
            <a:r>
              <a:rPr lang="en-GB" dirty="0" smtClean="0">
                <a:hlinkClick r:id="rId2"/>
              </a:rPr>
              <a:t> </a:t>
            </a:r>
            <a:r>
              <a:rPr lang="en-GB" dirty="0" smtClean="0"/>
              <a:t>(2014) Semantics-based Fusion for </a:t>
            </a:r>
            <a:r>
              <a:rPr lang="en-GB" dirty="0" err="1" smtClean="0"/>
              <a:t>CityGML</a:t>
            </a:r>
            <a:r>
              <a:rPr lang="en-GB" dirty="0" smtClean="0"/>
              <a:t> and 3D </a:t>
            </a:r>
            <a:r>
              <a:rPr lang="en-GB" dirty="0" err="1" smtClean="0"/>
              <a:t>LandXML</a:t>
            </a:r>
            <a:r>
              <a:rPr lang="en-GB" dirty="0" smtClean="0"/>
              <a:t>. (3D conf.)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hlinkClick r:id="rId3"/>
              </a:rPr>
              <a:t>Volkan Çağdaş</a:t>
            </a:r>
            <a:r>
              <a:rPr lang="en-GB" dirty="0" smtClean="0"/>
              <a:t> (2013) An Application Domain Extension to </a:t>
            </a:r>
            <a:r>
              <a:rPr lang="en-GB" dirty="0" err="1" smtClean="0"/>
              <a:t>CityGML</a:t>
            </a:r>
            <a:r>
              <a:rPr lang="en-GB" dirty="0" smtClean="0"/>
              <a:t> for immovable property taxation: A Turkish case study. (</a:t>
            </a:r>
            <a:r>
              <a:rPr lang="en-GB" dirty="0" err="1" smtClean="0"/>
              <a:t>IntJApplEarthObs+Geoinformation</a:t>
            </a:r>
            <a:r>
              <a:rPr lang="en-GB" dirty="0" smtClean="0"/>
              <a:t>; </a:t>
            </a:r>
            <a:r>
              <a:rPr lang="en-GB" dirty="0" err="1" smtClean="0">
                <a:hlinkClick r:id="rId4"/>
              </a:rPr>
              <a:t>CityGML</a:t>
            </a:r>
            <a:r>
              <a:rPr lang="en-GB" dirty="0" smtClean="0">
                <a:hlinkClick r:id="rId4"/>
              </a:rPr>
              <a:t>-ADEs</a:t>
            </a:r>
            <a:r>
              <a:rPr lang="en-GB" dirty="0" smtClean="0"/>
              <a:t>)</a:t>
            </a:r>
          </a:p>
          <a:p>
            <a:pPr fontAlgn="base">
              <a:spcAft>
                <a:spcPts val="1200"/>
              </a:spcAft>
            </a:pPr>
            <a:r>
              <a:rPr lang="en-GB" dirty="0" err="1" smtClean="0">
                <a:hlinkClick r:id="rId5"/>
              </a:rPr>
              <a:t>Yunji</a:t>
            </a:r>
            <a:r>
              <a:rPr lang="en-GB" dirty="0" smtClean="0">
                <a:hlinkClick r:id="rId5"/>
              </a:rPr>
              <a:t> Kim, </a:t>
            </a:r>
            <a:r>
              <a:rPr lang="en-GB" dirty="0" err="1" smtClean="0">
                <a:hlinkClick r:id="rId5"/>
              </a:rPr>
              <a:t>Hyeyoung</a:t>
            </a:r>
            <a:r>
              <a:rPr lang="en-GB" dirty="0" smtClean="0">
                <a:hlinkClick r:id="rId5"/>
              </a:rPr>
              <a:t> Kang, </a:t>
            </a:r>
            <a:r>
              <a:rPr lang="en-GB" dirty="0" err="1" smtClean="0">
                <a:hlinkClick r:id="rId5"/>
              </a:rPr>
              <a:t>Jiyeong</a:t>
            </a:r>
            <a:r>
              <a:rPr lang="en-GB" dirty="0" smtClean="0">
                <a:hlinkClick r:id="rId5"/>
              </a:rPr>
              <a:t> Lee </a:t>
            </a:r>
            <a:r>
              <a:rPr lang="en-GB" dirty="0" smtClean="0"/>
              <a:t>(2014) Developing </a:t>
            </a:r>
            <a:r>
              <a:rPr lang="en-GB" dirty="0" err="1" smtClean="0"/>
              <a:t>CityGML</a:t>
            </a:r>
            <a:r>
              <a:rPr lang="en-GB" dirty="0" smtClean="0"/>
              <a:t> Indoor ADE to Manage Indoor Facilities (</a:t>
            </a:r>
            <a:r>
              <a:rPr lang="en-GB" dirty="0" err="1" smtClean="0"/>
              <a:t>LNGeoCarto</a:t>
            </a:r>
            <a:r>
              <a:rPr lang="en-GB" dirty="0" smtClean="0"/>
              <a:t>)</a:t>
            </a:r>
          </a:p>
          <a:p>
            <a:pPr fontAlgn="base">
              <a:spcAft>
                <a:spcPts val="1200"/>
              </a:spcAft>
            </a:pPr>
            <a:r>
              <a:rPr lang="en-GB" dirty="0" smtClean="0">
                <a:hlinkClick r:id="rId6"/>
              </a:rPr>
              <a:t>Carsten </a:t>
            </a:r>
            <a:r>
              <a:rPr lang="en-GB" dirty="0" err="1" smtClean="0">
                <a:hlinkClick r:id="rId6"/>
              </a:rPr>
              <a:t>Rönsdorf</a:t>
            </a:r>
            <a:r>
              <a:rPr lang="en-GB" dirty="0" smtClean="0">
                <a:hlinkClick r:id="rId6"/>
              </a:rPr>
              <a:t>, Debbie Wilson, and </a:t>
            </a:r>
            <a:r>
              <a:rPr lang="en-GB" dirty="0" err="1" smtClean="0">
                <a:hlinkClick r:id="rId6"/>
              </a:rPr>
              <a:t>Jantien</a:t>
            </a:r>
            <a:r>
              <a:rPr lang="en-GB" dirty="0" smtClean="0">
                <a:hlinkClick r:id="rId6"/>
              </a:rPr>
              <a:t> </a:t>
            </a:r>
            <a:r>
              <a:rPr lang="en-GB" dirty="0" err="1" smtClean="0">
                <a:hlinkClick r:id="rId6"/>
              </a:rPr>
              <a:t>Stoter</a:t>
            </a:r>
            <a:r>
              <a:rPr lang="en-GB" dirty="0">
                <a:hlinkClick r:id="rId6"/>
              </a:rPr>
              <a:t> </a:t>
            </a:r>
            <a:r>
              <a:rPr lang="en-GB" dirty="0" smtClean="0"/>
              <a:t>(2014) Integration of Land Administration Domain Model with </a:t>
            </a:r>
            <a:r>
              <a:rPr lang="en-GB" dirty="0" err="1" smtClean="0"/>
              <a:t>CityGML</a:t>
            </a:r>
            <a:r>
              <a:rPr lang="en-GB" dirty="0" smtClean="0"/>
              <a:t> for 3D Cadastre (3D conf.) </a:t>
            </a:r>
          </a:p>
          <a:p>
            <a:pPr fontAlgn="base">
              <a:spcAft>
                <a:spcPts val="1200"/>
              </a:spcAft>
            </a:pPr>
            <a:r>
              <a:rPr lang="en-GB" dirty="0" err="1">
                <a:hlinkClick r:id="rId7"/>
              </a:rPr>
              <a:t>buildingSMART</a:t>
            </a:r>
            <a:r>
              <a:rPr lang="en-GB" dirty="0">
                <a:hlinkClick r:id="rId7"/>
              </a:rPr>
              <a:t> International </a:t>
            </a:r>
            <a:r>
              <a:rPr lang="en-GB" dirty="0" smtClean="0"/>
              <a:t>(2013) </a:t>
            </a:r>
            <a:r>
              <a:rPr lang="en-GB" dirty="0"/>
              <a:t>Industry Foundation Classes IFC4.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5976664" cy="365125"/>
          </a:xfrm>
        </p:spPr>
        <p:txBody>
          <a:bodyPr/>
          <a:lstStyle/>
          <a:p>
            <a:r>
              <a:rPr lang="en-GB" dirty="0" smtClean="0"/>
              <a:t>Stubkjær: Strata title in </a:t>
            </a:r>
            <a:r>
              <a:rPr lang="en-GB" dirty="0" err="1" smtClean="0"/>
              <a:t>LandInfra</a:t>
            </a:r>
            <a:r>
              <a:rPr lang="en-GB" dirty="0" smtClean="0"/>
              <a:t>       --  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373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3. Comparison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799240"/>
              </p:ext>
            </p:extLst>
          </p:nvPr>
        </p:nvGraphicFramePr>
        <p:xfrm>
          <a:off x="467544" y="908720"/>
          <a:ext cx="8229600" cy="5257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5920"/>
                <a:gridCol w="1522432"/>
                <a:gridCol w="1512168"/>
                <a:gridCol w="2016224"/>
                <a:gridCol w="1532856"/>
              </a:tblGrid>
              <a:tr h="820857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LandXML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buildingLevelNo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buildingNo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LandXML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+liabilityAppm.t</a:t>
                      </a:r>
                      <a:b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lotEntitlements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Physical and legal </a:t>
                      </a:r>
                      <a:b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rep.</a:t>
                      </a:r>
                      <a:r>
                        <a:rPr lang="en-GB" sz="160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 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building units combined 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Geometrical </a:t>
                      </a:r>
                      <a:b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representation </a:t>
                      </a:r>
                      <a:b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of space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</a:tr>
              <a:tr h="618167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Soon et al, 2014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?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‘</a:t>
                      </a:r>
                      <a:r>
                        <a:rPr lang="en-GB" sz="16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hasLegalSpace</a:t>
                      </a:r>
                      <a:r>
                        <a:rPr lang="en-GB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’ 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relates physical and legal building units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Through 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Extern.lReference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</a:tr>
              <a:tr h="788835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Cagdas, 2013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floorNumber</a:t>
                      </a:r>
                      <a:b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buildingNumber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Ownership-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Fraction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BuildingUsePart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relating _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AbstractBuilding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CondominiumUnit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etc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Implicit, extending 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CityGML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</a:tr>
              <a:tr h="618167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Kim et al, 2014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Indoor::Storey</a:t>
                      </a:r>
                      <a:b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~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Indoor::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InteriorBuildingObject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Implicit, extending </a:t>
                      </a:r>
                      <a:r>
                        <a:rPr lang="en-GB" sz="16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C.yGML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</a:tr>
              <a:tr h="820857">
                <a:tc>
                  <a:txBody>
                    <a:bodyPr/>
                    <a:lstStyle/>
                    <a:p>
                      <a:r>
                        <a:rPr lang="en-GB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Rönsdorf</a:t>
                      </a:r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al, 2014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¬</a:t>
                      </a:r>
                      <a:b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?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relationship between LegalSpace and _CityObject</a:t>
                      </a:r>
                      <a:endParaRPr lang="en-GB" sz="16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MultiSurface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rep. in 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CityGML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</a:tr>
              <a:tr h="820857"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IFC 4, 2013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IfcBuildingStorey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~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IfcZone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grouping of instances of 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IfcSpace</a:t>
                      </a: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and </a:t>
                      </a:r>
                      <a:r>
                        <a:rPr lang="en-GB" sz="1600" dirty="0" err="1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IfcSpatialZone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~</a:t>
                      </a:r>
                      <a:endParaRPr lang="en-GB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240" marR="15240" marT="15240" marB="1524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904656" cy="365125"/>
          </a:xfrm>
        </p:spPr>
        <p:txBody>
          <a:bodyPr/>
          <a:lstStyle/>
          <a:p>
            <a:r>
              <a:rPr lang="en-GB" dirty="0" smtClean="0"/>
              <a:t>Stubkjær: Strata title in </a:t>
            </a:r>
            <a:r>
              <a:rPr lang="en-GB" dirty="0" err="1" smtClean="0"/>
              <a:t>LandInfra</a:t>
            </a:r>
            <a:r>
              <a:rPr lang="en-GB" dirty="0" smtClean="0"/>
              <a:t>       -- 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27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1520" y="5949280"/>
            <a:ext cx="8712968" cy="432048"/>
          </a:xfrm>
        </p:spPr>
        <p:txBody>
          <a:bodyPr>
            <a:normAutofit fontScale="90000"/>
          </a:bodyPr>
          <a:lstStyle/>
          <a:p>
            <a:r>
              <a:rPr lang="da-DK" sz="2700" dirty="0" smtClean="0"/>
              <a:t>Conclusion</a:t>
            </a:r>
            <a:r>
              <a:rPr lang="da-DK" dirty="0" smtClean="0"/>
              <a:t>: Çağdaş (2013) main inspiration.  Shown his UMLdiagram of PropertyUnit</a:t>
            </a:r>
            <a:endParaRPr lang="en-GB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40" b="-1540"/>
          <a:stretch/>
        </p:blipFill>
        <p:spPr>
          <a:xfrm>
            <a:off x="755650" y="476250"/>
            <a:ext cx="7848600" cy="5400675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7596336" y="5949280"/>
            <a:ext cx="475456" cy="8048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5904656" cy="365125"/>
          </a:xfrm>
        </p:spPr>
        <p:txBody>
          <a:bodyPr/>
          <a:lstStyle/>
          <a:p>
            <a:r>
              <a:rPr lang="en-GB" dirty="0" smtClean="0"/>
              <a:t>Stubkjær: Strata title in </a:t>
            </a:r>
            <a:r>
              <a:rPr lang="en-GB" dirty="0" err="1" smtClean="0"/>
              <a:t>LandInfra</a:t>
            </a:r>
            <a:r>
              <a:rPr lang="en-GB" dirty="0" smtClean="0"/>
              <a:t>       --   OGC, Geospatial BIM Workshop, Boulder, June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6769-0FD8-42CC-9F2D-B735CF5DEA2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987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522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Strata Title in LandInfra - A Land Administration Perspective </vt:lpstr>
      <vt:lpstr>Strata Title in LandInfra</vt:lpstr>
      <vt:lpstr>1. Terminology and concept</vt:lpstr>
      <vt:lpstr>LandXML modelling of Strata title (after ePlan, 2011)</vt:lpstr>
      <vt:lpstr>2. Review sources</vt:lpstr>
      <vt:lpstr>3. Comparison</vt:lpstr>
      <vt:lpstr>Conclusion: Çağdaş (2013) main inspiration.  Shown his UMLdiagram of PropertyUnit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Strata Title in LandInfra - A Land Administration Perspective</dc:title>
  <dc:creator>Erik Stubkjær</dc:creator>
  <cp:lastModifiedBy>Erik Stubkjær</cp:lastModifiedBy>
  <cp:revision>16</cp:revision>
  <dcterms:created xsi:type="dcterms:W3CDTF">2015-05-28T08:41:20Z</dcterms:created>
  <dcterms:modified xsi:type="dcterms:W3CDTF">2015-05-28T12:06:10Z</dcterms:modified>
</cp:coreProperties>
</file>