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6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C88C4-75D0-4531-871C-C305FFFC7427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847C9-C6E6-43C9-B25E-9E2605051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647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1D8B-1F77-4DE5-87AC-EF8CAFC9558F}" type="datetime1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Stubkjaer: Comparison of Land-related Models   --  OGC, Geospatial BIM Workshop, Boulder, June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69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45E1-DDAB-495F-9FAC-29E17EAFA592}" type="datetime1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Stubkjaer: Comparison of Land-related Models   --  OGC, Geospatial BIM Workshop, Boulder, June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17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2821-AE22-4F3E-80FC-5AFDACA45562}" type="datetime1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Stubkjaer: Comparison of Land-related Models   --  OGC, Geospatial BIM Workshop, Boulder, June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12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A5DE-9B3F-494C-BC14-9442CC31ACE8}" type="datetime1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Stubkjaer: Comparison of Land-related Models   --  OGC, Geospatial BIM Workshop, Boulder, June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3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719-C90E-4384-9541-3AE5B0C75335}" type="datetime1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Stubkjaer: Comparison of Land-related Models   --  OGC, Geospatial BIM Workshop, Boulder, June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86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D3D-44AD-4AAE-90D1-F9E40F7FEFCE}" type="datetime1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Stubkjaer: Comparison of Land-related Models   --  OGC, Geospatial BIM Workshop, Boulder, June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71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1949-E3EF-478A-86D3-F187FF15C126}" type="datetime1">
              <a:rPr lang="en-GB" smtClean="0"/>
              <a:t>28/05/2015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Stubkjaer: Comparison of Land-related Models   --  OGC, Geospatial BIM Workshop, Boulder, June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30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0A86-C56E-4130-BCB5-1559A840EEA3}" type="datetime1">
              <a:rPr lang="en-GB" smtClean="0"/>
              <a:t>28/05/2015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Stubkjaer: Comparison of Land-related Models   --  OGC, Geospatial BIM Workshop, Boulder, June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0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46C6-5DAD-4159-822F-0A5E61A9476B}" type="datetime1">
              <a:rPr lang="en-GB" smtClean="0"/>
              <a:t>28/05/2015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Stubkjaer: Comparison of Land-related Models   --  OGC, Geospatial BIM Workshop, Boulder, June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4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4B03-281E-4E06-8721-936668A6DBBE}" type="datetime1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Stubkjaer: Comparison of Land-related Models   --  OGC, Geospatial BIM Workshop, Boulder, June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45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6E77-A67F-4608-9446-87A8DFE4709D}" type="datetime1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Stubkjaer: Comparison of Land-related Models   --  OGC, Geospatial BIM Workshop, Boulder, June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08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01EBC-2CD7-4647-97F9-35CC9A81BFF8}" type="datetime1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Stubkjaer: Comparison of Land-related Models   --  OGC, Geospatial BIM Workshop, Boulder, June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62A7F-3110-47D4-BDDF-057C0B613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9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6864" cy="151216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 comparison of </a:t>
            </a:r>
            <a:r>
              <a:rPr lang="en-GB" dirty="0" err="1" smtClean="0"/>
              <a:t>LandXML</a:t>
            </a:r>
            <a:r>
              <a:rPr lang="en-GB" dirty="0" smtClean="0"/>
              <a:t>, ISO 19152:2012 LADM, and the draft </a:t>
            </a:r>
            <a:r>
              <a:rPr lang="en-GB" dirty="0" err="1" smtClean="0"/>
              <a:t>LandInfra</a:t>
            </a:r>
            <a:r>
              <a:rPr lang="en-GB" dirty="0" smtClean="0"/>
              <a:t> conceptual model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Erik Stubkjær, Aalborg University, </a:t>
            </a:r>
            <a:r>
              <a:rPr lang="da-DK" dirty="0" smtClean="0"/>
              <a:t>Denmark</a:t>
            </a:r>
          </a:p>
          <a:p>
            <a:r>
              <a:rPr lang="en-GB" dirty="0"/>
              <a:t>Geospatial-BIM-Indoor Workshop, Boulder, Colorado, 2 June 2015</a:t>
            </a:r>
          </a:p>
          <a:p>
            <a:endParaRPr lang="da-DK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211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2. Comparisons – A. Parcel structure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73262"/>
              </p:ext>
            </p:extLst>
          </p:nvPr>
        </p:nvGraphicFramePr>
        <p:xfrm>
          <a:off x="2411760" y="58659136"/>
          <a:ext cx="5328593" cy="62274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5648"/>
                <a:gridCol w="2146438"/>
                <a:gridCol w="1657853"/>
                <a:gridCol w="108654"/>
              </a:tblGrid>
              <a:tr h="292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Sub-domain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LandXML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LADM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LandInfra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</a:tr>
              <a:tr h="158330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1. Parcel 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2400">
                          <a:effectLst/>
                        </a:rPr>
                        <a:t>Parcels</a:t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2400">
                          <a:effectLst/>
                        </a:rPr>
                        <a:t>Parcel</a:t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2400">
                          <a:effectLst/>
                        </a:rPr>
                        <a:t>Parcel+parcelType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LA_BAUnit</a:t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2400">
                          <a:effectLst/>
                        </a:rPr>
                        <a:t>LA_Parcel</a:t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2400">
                          <a:effectLst/>
                        </a:rPr>
                        <a:t>LA_LegalSpaceBuildingUnit LA_LegalSpaceUtilityNetwork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LandParcel</a:t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2400">
                          <a:effectLst/>
                        </a:rPr>
                        <a:t>ParcelUnit</a:t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2400">
                          <a:effectLst/>
                        </a:rPr>
                        <a:t>?? Building does not fit</a:t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2400">
                          <a:effectLst/>
                        </a:rPr>
                        <a:t>Facility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</a:tr>
              <a:tr h="10956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CoordinateGeometry::CoordGeom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LA_Point </a:t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2400">
                          <a:effectLst/>
                        </a:rPr>
                        <a:t>LA_BoundaryFaceString</a:t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2400">
                          <a:effectLst/>
                        </a:rPr>
                        <a:t>LA_BoundaryFace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</a:t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2400">
                          <a:effectLst/>
                        </a:rPr>
                        <a:t>BoundingElement</a:t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2400">
                          <a:effectLst/>
                        </a:rPr>
                        <a:t>BoundingElement 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</a:tr>
              <a:tr h="15546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CoordinateGeometry::Center</a:t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2400">
                          <a:effectLst/>
                        </a:rPr>
                        <a:t>Parcel+area</a:t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2400">
                          <a:effectLst/>
                        </a:rPr>
                        <a:t>Parcel+volume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LA_Parcel+referencePoint</a:t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2400">
                          <a:effectLst/>
                        </a:rPr>
                        <a:t>LA_Parcel+area</a:t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2400">
                          <a:effectLst/>
                        </a:rPr>
                        <a:t>LA_Parcel+volume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Bound.gElement+point</a:t>
                      </a:r>
                      <a:r>
                        <a:rPr lang="en-GB" sz="2400" dirty="0">
                          <a:effectLst/>
                        </a:rPr>
                        <a:t/>
                      </a:r>
                      <a:br>
                        <a:rPr lang="en-GB" sz="2400" dirty="0">
                          <a:effectLst/>
                        </a:rPr>
                      </a:br>
                      <a:r>
                        <a:rPr lang="en-GB" sz="2400" dirty="0" err="1">
                          <a:effectLst/>
                        </a:rPr>
                        <a:t>ParcelUnit+area</a:t>
                      </a:r>
                      <a:r>
                        <a:rPr lang="en-GB" sz="2400" dirty="0">
                          <a:effectLst/>
                        </a:rPr>
                        <a:t/>
                      </a:r>
                      <a:br>
                        <a:rPr lang="en-GB" sz="2400" dirty="0">
                          <a:effectLst/>
                        </a:rPr>
                      </a:br>
                      <a:r>
                        <a:rPr lang="en-GB" sz="2400" dirty="0" err="1">
                          <a:effectLst/>
                        </a:rPr>
                        <a:t>ParcelUnit+volume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6696744" cy="365125"/>
          </a:xfrm>
        </p:spPr>
        <p:txBody>
          <a:bodyPr/>
          <a:lstStyle/>
          <a:p>
            <a:r>
              <a:rPr lang="en-GB" dirty="0" smtClean="0"/>
              <a:t>Stubkjær: Comparison of Land-related Models   -- 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461856"/>
              </p:ext>
            </p:extLst>
          </p:nvPr>
        </p:nvGraphicFramePr>
        <p:xfrm>
          <a:off x="539552" y="1484784"/>
          <a:ext cx="8136904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3312368"/>
                <a:gridCol w="2520280"/>
              </a:tblGrid>
              <a:tr h="545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LandXML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LADM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LandInfra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 anchor="ctr"/>
                </a:tc>
              </a:tr>
              <a:tr h="1435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Parcels</a:t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>
                          <a:effectLst/>
                        </a:rPr>
                        <a:t>Parcel</a:t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 err="1">
                          <a:effectLst/>
                        </a:rPr>
                        <a:t>Parcel+parcelType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LA_BAUnit</a:t>
                      </a:r>
                      <a:r>
                        <a:rPr lang="en-GB" sz="2000" dirty="0">
                          <a:effectLst/>
                        </a:rPr>
                        <a:t/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 err="1">
                          <a:effectLst/>
                        </a:rPr>
                        <a:t>LA_Parcel</a:t>
                      </a:r>
                      <a:r>
                        <a:rPr lang="en-GB" sz="2000" dirty="0">
                          <a:effectLst/>
                        </a:rPr>
                        <a:t/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 err="1">
                          <a:effectLst/>
                        </a:rPr>
                        <a:t>LA_LegalSpaceBuildingUnit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LA_LegalSpaceUtilityNetwork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LandParcel</a:t>
                      </a:r>
                      <a:r>
                        <a:rPr lang="en-GB" sz="2000" dirty="0">
                          <a:effectLst/>
                        </a:rPr>
                        <a:t/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 err="1">
                          <a:effectLst/>
                        </a:rPr>
                        <a:t>ParcelUnit</a:t>
                      </a:r>
                      <a:r>
                        <a:rPr lang="en-GB" sz="2000" dirty="0">
                          <a:effectLst/>
                        </a:rPr>
                        <a:t/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 smtClean="0">
                          <a:effectLst/>
                        </a:rPr>
                        <a:t>? Building, but don’t </a:t>
                      </a:r>
                      <a:r>
                        <a:rPr lang="en-GB" sz="2000" dirty="0">
                          <a:effectLst/>
                        </a:rPr>
                        <a:t>fit</a:t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 smtClean="0">
                          <a:effectLst/>
                        </a:rPr>
                        <a:t>? Facility, do.do.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</a:tr>
              <a:tr h="1205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CoordinateGeometry::CoordGeom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LA_Point </a:t>
                      </a:r>
                      <a:br>
                        <a:rPr lang="en-GB" sz="2000">
                          <a:effectLst/>
                        </a:rPr>
                      </a:br>
                      <a:r>
                        <a:rPr lang="en-GB" sz="2000">
                          <a:effectLst/>
                        </a:rPr>
                        <a:t>LA_BoundaryFaceString</a:t>
                      </a:r>
                      <a:br>
                        <a:rPr lang="en-GB" sz="2000">
                          <a:effectLst/>
                        </a:rPr>
                      </a:br>
                      <a:r>
                        <a:rPr lang="en-GB" sz="2000">
                          <a:effectLst/>
                        </a:rPr>
                        <a:t>LA_BoundaryFace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Point</a:t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 err="1">
                          <a:effectLst/>
                        </a:rPr>
                        <a:t>BoundingElement</a:t>
                      </a:r>
                      <a:r>
                        <a:rPr lang="en-GB" sz="2000" dirty="0">
                          <a:effectLst/>
                        </a:rPr>
                        <a:t/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 err="1">
                          <a:effectLst/>
                        </a:rPr>
                        <a:t>BoundingElement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</a:tr>
              <a:tr h="1421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Co.Geometry</a:t>
                      </a:r>
                      <a:r>
                        <a:rPr lang="en-GB" sz="2000" dirty="0">
                          <a:effectLst/>
                        </a:rPr>
                        <a:t>::</a:t>
                      </a:r>
                      <a:r>
                        <a:rPr lang="en-GB" sz="2000" dirty="0" err="1">
                          <a:effectLst/>
                        </a:rPr>
                        <a:t>Center</a:t>
                      </a:r>
                      <a:r>
                        <a:rPr lang="en-GB" sz="2000" dirty="0">
                          <a:effectLst/>
                        </a:rPr>
                        <a:t/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 err="1">
                          <a:effectLst/>
                        </a:rPr>
                        <a:t>Parcel+area</a:t>
                      </a:r>
                      <a:r>
                        <a:rPr lang="en-GB" sz="2000" dirty="0">
                          <a:effectLst/>
                        </a:rPr>
                        <a:t/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 err="1">
                          <a:effectLst/>
                        </a:rPr>
                        <a:t>Parcel+volume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LA_Parcel+referencePoint</a:t>
                      </a:r>
                      <a:endParaRPr lang="en-GB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LA_Parcel+area</a:t>
                      </a:r>
                      <a:r>
                        <a:rPr lang="en-GB" sz="2000" dirty="0">
                          <a:effectLst/>
                        </a:rPr>
                        <a:t/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 err="1">
                          <a:effectLst/>
                        </a:rPr>
                        <a:t>LA_Parcel+volume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Bound.gElement+point</a:t>
                      </a:r>
                      <a:endParaRPr lang="en-GB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ParcelUnit+area</a:t>
                      </a:r>
                      <a:r>
                        <a:rPr lang="en-GB" sz="2000" dirty="0">
                          <a:effectLst/>
                        </a:rPr>
                        <a:t/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 err="1">
                          <a:effectLst/>
                        </a:rPr>
                        <a:t>ParcelUnit+volume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2" marR="2772" marT="2772" marB="27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5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2. Comparisons – </a:t>
            </a:r>
            <a:br>
              <a:rPr lang="da-DK" dirty="0" smtClean="0"/>
            </a:br>
            <a:r>
              <a:rPr lang="da-DK" dirty="0" smtClean="0"/>
              <a:t>B. </a:t>
            </a:r>
            <a:r>
              <a:rPr lang="en-GB" dirty="0"/>
              <a:t>Legal / </a:t>
            </a:r>
            <a:r>
              <a:rPr lang="en-GB" dirty="0" smtClean="0"/>
              <a:t>administrative </a:t>
            </a:r>
            <a:r>
              <a:rPr lang="en-GB" dirty="0"/>
              <a:t>aspects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842341"/>
              </p:ext>
            </p:extLst>
          </p:nvPr>
        </p:nvGraphicFramePr>
        <p:xfrm>
          <a:off x="467544" y="1844824"/>
          <a:ext cx="82296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2736304"/>
                <a:gridCol w="23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LandXML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LADM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LandInfra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Parcel+liabilityApportionment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Parcel+lotEntitlements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Parcel+owner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Parcel+setbackF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..R..S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Parcel+state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Parcel+useOfParcel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LA_PartyMember+share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LA_Party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(as owner)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LA_Restriction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(~easement)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LA_Restriction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(~easement)</a:t>
                      </a:r>
                      <a:endParaRPr lang="en-GB" sz="1800" kern="11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needed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needed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LandParcel+owner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LandInfra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::Status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Core::Feature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SurveyMonument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 smtClean="0"/>
                    </a:p>
                    <a:p>
                      <a:endParaRPr lang="da-DK" dirty="0" smtClean="0"/>
                    </a:p>
                    <a:p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LA_Point+monumentation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easement boundary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issing!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Missing!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6696744" cy="365125"/>
          </a:xfrm>
        </p:spPr>
        <p:txBody>
          <a:bodyPr/>
          <a:lstStyle/>
          <a:p>
            <a:r>
              <a:rPr lang="en-GB" dirty="0" smtClean="0"/>
              <a:t>Stubkjær: Comparison of Land-related Models   -- 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24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2. Comparisons – </a:t>
            </a:r>
            <a:br>
              <a:rPr lang="da-DK" dirty="0" smtClean="0"/>
            </a:br>
            <a:r>
              <a:rPr lang="da-DK" dirty="0" smtClean="0"/>
              <a:t>C. Referencing and Documentation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035494"/>
              </p:ext>
            </p:extLst>
          </p:nvPr>
        </p:nvGraphicFramePr>
        <p:xfrm>
          <a:off x="467544" y="1628800"/>
          <a:ext cx="843528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3096344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LandXML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LADM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LandInfra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Parcel+buildingLevelNo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Parcel+buildingNo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Parcel+name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Parcel+refer.nces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Loc.nAddress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Parcel+references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(Title deed)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Parcel+taxid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LA_Parcel+extAddressID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LA_LegalSpaceBuildingUnit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extPhys.Build.UnitID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LA_Parcel+suID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LA_Parcel+extAddressID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Missing!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Missing!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LandParcel+parcelID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Missing! </a:t>
                      </a:r>
                      <a:endParaRPr lang="en-GB" dirty="0"/>
                    </a:p>
                  </a:txBody>
                  <a:tcPr/>
                </a:tc>
              </a:tr>
              <a:tr h="1793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SurveyHead.r+SurveyorCertific.t</a:t>
                      </a:r>
                    </a:p>
                    <a:p>
                      <a:endParaRPr lang="da-D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a-D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Core::FieldNote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LA_Party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(Survey and</a:t>
                      </a:r>
                    </a:p>
                    <a:p>
                      <a:pPr algn="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FieldNote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author)</a:t>
                      </a:r>
                    </a:p>
                    <a:p>
                      <a:pPr algn="l"/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LA_SpatialSource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LA_AdministrativeSource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Missing!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LandInfra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(Core)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class m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issing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6552728" cy="365125"/>
          </a:xfrm>
        </p:spPr>
        <p:txBody>
          <a:bodyPr/>
          <a:lstStyle/>
          <a:p>
            <a:r>
              <a:rPr lang="en-GB" dirty="0" smtClean="0"/>
              <a:t>Stubkjær: Comparison of Land-related Models   -- 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177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3. Suggestion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Buildings and building </a:t>
            </a:r>
            <a:r>
              <a:rPr lang="en-GB" dirty="0" smtClean="0"/>
              <a:t>parts</a:t>
            </a:r>
            <a:r>
              <a:rPr lang="en-GB" dirty="0" smtClean="0"/>
              <a:t>, </a:t>
            </a:r>
            <a:r>
              <a:rPr lang="en-GB" dirty="0" smtClean="0"/>
              <a:t>needed for strata title / condominiums </a:t>
            </a:r>
            <a:r>
              <a:rPr lang="en-GB" dirty="0"/>
              <a:t>are so far not addressed (cf.</a:t>
            </a:r>
            <a:r>
              <a:rPr lang="en-GB" sz="2900" dirty="0"/>
              <a:t> </a:t>
            </a:r>
            <a:r>
              <a:rPr lang="en-GB" sz="2900" dirty="0" err="1" smtClean="0"/>
              <a:t>LandXML’s</a:t>
            </a:r>
            <a:r>
              <a:rPr lang="en-GB" sz="2900" dirty="0" smtClean="0"/>
              <a:t> </a:t>
            </a:r>
            <a:r>
              <a:rPr lang="en-GB" sz="2900" dirty="0" err="1" smtClean="0"/>
              <a:t>Parcel+buildingLevelNo</a:t>
            </a:r>
            <a:r>
              <a:rPr lang="en-GB" sz="2900" dirty="0" smtClean="0"/>
              <a:t> and </a:t>
            </a:r>
            <a:r>
              <a:rPr lang="en-GB" sz="2900" dirty="0" err="1"/>
              <a:t>Parcel+buildingNo</a:t>
            </a:r>
            <a:r>
              <a:rPr lang="en-GB" sz="2900" dirty="0" smtClean="0"/>
              <a:t>; LADM’s </a:t>
            </a:r>
            <a:r>
              <a:rPr lang="en-GB" sz="2900" dirty="0" err="1" smtClean="0"/>
              <a:t>LA_LegalSpaceBuildingUnit</a:t>
            </a:r>
            <a:r>
              <a:rPr lang="en-GB" sz="2900" dirty="0" smtClean="0"/>
              <a:t>; ).</a:t>
            </a:r>
          </a:p>
          <a:p>
            <a:r>
              <a:rPr lang="en-GB" dirty="0" smtClean="0"/>
              <a:t>The </a:t>
            </a:r>
            <a:r>
              <a:rPr lang="en-GB" dirty="0" err="1"/>
              <a:t>LandInfra</a:t>
            </a:r>
            <a:r>
              <a:rPr lang="en-GB" dirty="0"/>
              <a:t> draft hardly reflects the different document types of a Project. Even if data are assumed to be stored in a database and recombined</a:t>
            </a:r>
            <a:r>
              <a:rPr lang="en-GB" dirty="0" smtClean="0"/>
              <a:t>, </a:t>
            </a:r>
            <a:r>
              <a:rPr lang="en-GB" dirty="0"/>
              <a:t>recording of responsible person </a:t>
            </a:r>
            <a:r>
              <a:rPr lang="en-GB" dirty="0" smtClean="0"/>
              <a:t>seems warranted and calls </a:t>
            </a:r>
            <a:r>
              <a:rPr lang="en-GB" dirty="0"/>
              <a:t>for a 'segmentation' of data in one way or </a:t>
            </a:r>
            <a:r>
              <a:rPr lang="en-GB" dirty="0" smtClean="0"/>
              <a:t>another</a:t>
            </a:r>
          </a:p>
          <a:p>
            <a:r>
              <a:rPr lang="en-GB" dirty="0" smtClean="0"/>
              <a:t>Physical features </a:t>
            </a:r>
            <a:r>
              <a:rPr lang="en-GB" dirty="0"/>
              <a:t>(edge of house, ditches, </a:t>
            </a:r>
            <a:r>
              <a:rPr lang="en-GB" dirty="0" smtClean="0"/>
              <a:t>.., </a:t>
            </a:r>
            <a:r>
              <a:rPr lang="en-GB" dirty="0" err="1" smtClean="0"/>
              <a:t>SurveyMonument</a:t>
            </a:r>
            <a:r>
              <a:rPr lang="en-GB" dirty="0" smtClean="0"/>
              <a:t>) and legal features, </a:t>
            </a:r>
            <a:r>
              <a:rPr lang="en-GB" dirty="0" err="1" smtClean="0"/>
              <a:t>e.g</a:t>
            </a:r>
            <a:r>
              <a:rPr lang="en-GB" dirty="0" smtClean="0"/>
              <a:t> easement boundary, need </a:t>
            </a:r>
            <a:r>
              <a:rPr lang="en-GB" dirty="0"/>
              <a:t>be at least enumerated by the standard. </a:t>
            </a:r>
            <a:r>
              <a:rPr lang="en-GB" dirty="0" smtClean="0"/>
              <a:t> </a:t>
            </a:r>
          </a:p>
          <a:p>
            <a:r>
              <a:rPr lang="en-GB" dirty="0" smtClean="0"/>
              <a:t>Post address is important in practice, should be included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6624736" cy="365125"/>
          </a:xfrm>
        </p:spPr>
        <p:txBody>
          <a:bodyPr/>
          <a:lstStyle/>
          <a:p>
            <a:r>
              <a:rPr lang="en-GB" dirty="0" smtClean="0"/>
              <a:t>Stubkjær: Comparison of Land-related Models   -- 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594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Questions or  comments ?</a:t>
            </a:r>
          </a:p>
          <a:p>
            <a:endParaRPr lang="da-DK" dirty="0"/>
          </a:p>
          <a:p>
            <a:pPr marL="0" indent="0" algn="ctr">
              <a:buNone/>
            </a:pPr>
            <a:r>
              <a:rPr lang="da-DK" dirty="0" smtClean="0"/>
              <a:t>est@land.aau.dk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6552728" cy="365125"/>
          </a:xfrm>
        </p:spPr>
        <p:txBody>
          <a:bodyPr/>
          <a:lstStyle/>
          <a:p>
            <a:r>
              <a:rPr lang="en-GB" dirty="0" err="1" smtClean="0"/>
              <a:t>Stubkjaer</a:t>
            </a:r>
            <a:r>
              <a:rPr lang="en-GB" dirty="0" smtClean="0"/>
              <a:t>: Comparison of Land-related Models   -- 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94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Land-related models compared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dirty="0" smtClean="0"/>
              <a:t>Introduction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da-DK" dirty="0" smtClean="0"/>
              <a:t>LandXML (</a:t>
            </a:r>
            <a:r>
              <a:rPr lang="en-GB" sz="2400" dirty="0"/>
              <a:t>XML data file format </a:t>
            </a:r>
            <a:r>
              <a:rPr lang="en-GB" sz="2400" dirty="0" smtClean="0"/>
              <a:t>for cadastral survey</a:t>
            </a:r>
            <a:r>
              <a:rPr lang="en-GB" dirty="0" smtClean="0"/>
              <a:t>)</a:t>
            </a:r>
            <a:endParaRPr lang="da-DK" dirty="0" smtClean="0"/>
          </a:p>
          <a:p>
            <a:pPr marL="971550" lvl="1" indent="-514350">
              <a:buFont typeface="+mj-lt"/>
              <a:buAutoNum type="alphaUcPeriod"/>
            </a:pPr>
            <a:r>
              <a:rPr lang="da-DK" dirty="0" smtClean="0"/>
              <a:t>ISO 19152:2012 (</a:t>
            </a:r>
            <a:r>
              <a:rPr lang="en-GB" sz="2400" dirty="0" smtClean="0"/>
              <a:t>a conceptual model of a domain</a:t>
            </a:r>
            <a:r>
              <a:rPr lang="da-DK" dirty="0" smtClean="0"/>
              <a:t>)                 Land Administation Domain Model (LADM)</a:t>
            </a:r>
          </a:p>
          <a:p>
            <a:pPr marL="971550" lvl="1" indent="-514350">
              <a:buFont typeface="+mj-lt"/>
              <a:buAutoNum type="alphaUcPeriod"/>
            </a:pPr>
            <a:r>
              <a:rPr lang="da-DK" dirty="0" smtClean="0"/>
              <a:t>Draft LandInfra </a:t>
            </a:r>
            <a:r>
              <a:rPr lang="da-DK" dirty="0" smtClean="0"/>
              <a:t>Conceptual </a:t>
            </a:r>
            <a:r>
              <a:rPr lang="da-DK" dirty="0" smtClean="0"/>
              <a:t>Model,         comments requested Feb. 2015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Comparison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Suggestions for LandInfra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6696744" cy="365125"/>
          </a:xfrm>
        </p:spPr>
        <p:txBody>
          <a:bodyPr/>
          <a:lstStyle/>
          <a:p>
            <a:r>
              <a:rPr lang="en-GB" dirty="0" smtClean="0"/>
              <a:t>Stubkjær: Comparison of Land-related Models   -- 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43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Introduction: Author 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Licensed cadastral surveyor 1971</a:t>
            </a:r>
          </a:p>
          <a:p>
            <a:r>
              <a:rPr lang="da-DK" dirty="0" smtClean="0"/>
              <a:t>Engaged in development of National Register of Buildings and Dwellings 1972-76</a:t>
            </a:r>
          </a:p>
          <a:p>
            <a:r>
              <a:rPr lang="da-DK" dirty="0" smtClean="0"/>
              <a:t>Professor 1977 – 2008 at Aalborg Uni, DK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 smtClean="0"/>
              <a:t>European project: Modelling Real Property Transactions 2001 – 2005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Cadastre </a:t>
            </a:r>
            <a:r>
              <a:rPr lang="en-GB" dirty="0"/>
              <a:t>and Land Administration Thesaurus (</a:t>
            </a:r>
            <a:r>
              <a:rPr lang="en-GB" dirty="0" err="1"/>
              <a:t>CaLAThe</a:t>
            </a:r>
            <a:r>
              <a:rPr lang="en-GB" dirty="0" smtClean="0"/>
              <a:t>) 2011 - .. with Dr. Volkan Cagdas, Yildiz.tr</a:t>
            </a:r>
            <a:endParaRPr lang="en-GB" dirty="0"/>
          </a:p>
          <a:p>
            <a:pPr marL="0" indent="0">
              <a:buNone/>
            </a:pPr>
            <a:endParaRPr lang="da-DK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6552728" cy="365125"/>
          </a:xfrm>
        </p:spPr>
        <p:txBody>
          <a:bodyPr/>
          <a:lstStyle/>
          <a:p>
            <a:r>
              <a:rPr lang="en-GB" dirty="0" smtClean="0"/>
              <a:t>Stubkjær: Comparison of Land-related Models   -- 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95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1.A   LandXML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Mandatory in NZ to </a:t>
            </a:r>
            <a:r>
              <a:rPr lang="en-GB" dirty="0"/>
              <a:t>lodge cadastral survey information using </a:t>
            </a:r>
            <a:r>
              <a:rPr lang="en-GB" dirty="0" err="1"/>
              <a:t>LandXML</a:t>
            </a:r>
            <a:r>
              <a:rPr lang="en-GB" dirty="0"/>
              <a:t> in </a:t>
            </a:r>
            <a:r>
              <a:rPr lang="en-GB" dirty="0" smtClean="0"/>
              <a:t>2007, next AU</a:t>
            </a:r>
          </a:p>
          <a:p>
            <a:r>
              <a:rPr lang="en-GB" dirty="0" smtClean="0"/>
              <a:t>XML Schema v. 1.2 </a:t>
            </a:r>
            <a:r>
              <a:rPr lang="en-GB" dirty="0"/>
              <a:t>issued </a:t>
            </a:r>
            <a:r>
              <a:rPr lang="en-GB" dirty="0" smtClean="0"/>
              <a:t>in 2008, 2.0 in 2014</a:t>
            </a:r>
          </a:p>
          <a:p>
            <a:r>
              <a:rPr lang="en-GB" dirty="0" err="1"/>
              <a:t>ePlan</a:t>
            </a:r>
            <a:r>
              <a:rPr lang="en-GB" dirty="0"/>
              <a:t> </a:t>
            </a:r>
            <a:r>
              <a:rPr lang="en-GB" dirty="0" smtClean="0"/>
              <a:t>Model: an </a:t>
            </a:r>
            <a:r>
              <a:rPr lang="en-GB" dirty="0"/>
              <a:t>agreed Conceptual Model of a cadastral survey that meets the needs of the ICSM </a:t>
            </a:r>
            <a:r>
              <a:rPr lang="en-GB" dirty="0" smtClean="0"/>
              <a:t>Jurisdictions,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6912768" cy="365125"/>
          </a:xfrm>
        </p:spPr>
        <p:txBody>
          <a:bodyPr/>
          <a:lstStyle/>
          <a:p>
            <a:r>
              <a:rPr lang="en-GB" dirty="0" smtClean="0"/>
              <a:t>Stubkjær: Comparison of Land-related Models   -- 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7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23728" y="5445224"/>
            <a:ext cx="5486400" cy="288032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LandXML schema elements, presented as UML classes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2267744" y="5733256"/>
            <a:ext cx="5486400" cy="293910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Parcel package, one of 17 packages. - </a:t>
            </a:r>
            <a:r>
              <a:rPr lang="en-US" dirty="0" smtClean="0"/>
              <a:t>Paul </a:t>
            </a:r>
            <a:r>
              <a:rPr lang="en-US" dirty="0" err="1" smtClean="0"/>
              <a:t>Scarponcini</a:t>
            </a:r>
            <a:r>
              <a:rPr lang="en-US" b="1" dirty="0" smtClean="0"/>
              <a:t> </a:t>
            </a:r>
            <a:r>
              <a:rPr lang="da-DK" dirty="0" smtClean="0"/>
              <a:t>, 2013</a:t>
            </a:r>
            <a:endParaRPr lang="en-GB" dirty="0"/>
          </a:p>
        </p:txBody>
      </p:sp>
      <p:pic>
        <p:nvPicPr>
          <p:cNvPr id="17" name="Picture Placeholder 1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" y="776138"/>
            <a:ext cx="7632700" cy="4441627"/>
          </a:xfrm>
        </p:spPr>
      </p:pic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6552728" cy="365125"/>
          </a:xfrm>
        </p:spPr>
        <p:txBody>
          <a:bodyPr/>
          <a:lstStyle/>
          <a:p>
            <a:r>
              <a:rPr lang="en-GB" dirty="0" smtClean="0"/>
              <a:t>Stubkjær: Comparison of Land-related Models   --  OGC, Geospatial BIM Workshop, Boulder, June 2015</a:t>
            </a:r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919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5805264"/>
            <a:ext cx="5486400" cy="36004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LandXML schema elements, presented as UML classes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1720" y="6093296"/>
            <a:ext cx="5486400" cy="365918"/>
          </a:xfrm>
        </p:spPr>
        <p:txBody>
          <a:bodyPr>
            <a:normAutofit/>
          </a:bodyPr>
          <a:lstStyle/>
          <a:p>
            <a:r>
              <a:rPr lang="da-DK" dirty="0" smtClean="0"/>
              <a:t>Survey package, one of 17 packages. – </a:t>
            </a:r>
            <a:r>
              <a:rPr lang="en-US" dirty="0" smtClean="0"/>
              <a:t>P. </a:t>
            </a:r>
            <a:r>
              <a:rPr lang="en-US" dirty="0" err="1" smtClean="0"/>
              <a:t>Scarponcini</a:t>
            </a:r>
            <a:r>
              <a:rPr lang="en-US" b="1" dirty="0" smtClean="0"/>
              <a:t> </a:t>
            </a:r>
            <a:r>
              <a:rPr lang="da-DK" dirty="0" smtClean="0"/>
              <a:t>, H.-C. Gruler, 2013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308" y="333375"/>
            <a:ext cx="5187847" cy="5472113"/>
          </a:xfrm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6768752" cy="365125"/>
          </a:xfrm>
        </p:spPr>
        <p:txBody>
          <a:bodyPr/>
          <a:lstStyle/>
          <a:p>
            <a:r>
              <a:rPr lang="en-GB" dirty="0" smtClean="0"/>
              <a:t>Stubkjær: Comparison of Land-related Models   --  OGC, Geospatial BIM Workshop, Boulder, June 2015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988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1.B    ISO 19152:2012 LADM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Land </a:t>
            </a:r>
            <a:r>
              <a:rPr lang="en-GB" dirty="0" smtClean="0"/>
              <a:t>administration:  The </a:t>
            </a:r>
            <a:r>
              <a:rPr lang="en-GB" dirty="0"/>
              <a:t>process of determining, recording and disseminating </a:t>
            </a:r>
            <a:r>
              <a:rPr lang="en-GB" i="1" dirty="0"/>
              <a:t>information</a:t>
            </a:r>
            <a:r>
              <a:rPr lang="en-GB" dirty="0"/>
              <a:t> about the relationship between people and </a:t>
            </a:r>
            <a:r>
              <a:rPr lang="en-GB" dirty="0" smtClean="0"/>
              <a:t>land / land tenure.</a:t>
            </a:r>
            <a:r>
              <a:rPr lang="en-GB" dirty="0"/>
              <a:t> </a:t>
            </a:r>
            <a:r>
              <a:rPr lang="en-GB" dirty="0" smtClean="0"/>
              <a:t>(LADM)</a:t>
            </a:r>
          </a:p>
          <a:p>
            <a:r>
              <a:rPr lang="en-GB" dirty="0" smtClean="0"/>
              <a:t>Development by ITC/DUT, NL, within the </a:t>
            </a:r>
            <a:r>
              <a:rPr lang="en-GB" dirty="0"/>
              <a:t>International Federation of Surveyors (FIG</a:t>
            </a:r>
            <a:r>
              <a:rPr lang="en-GB" dirty="0" smtClean="0"/>
              <a:t>) from 2002, and ISO and TC 211 during 2008 - 2012</a:t>
            </a:r>
          </a:p>
          <a:p>
            <a:r>
              <a:rPr lang="en-GB" dirty="0" smtClean="0"/>
              <a:t>Geospatial </a:t>
            </a:r>
            <a:r>
              <a:rPr lang="en-GB" dirty="0"/>
              <a:t>aspects follow the ISO/TC 211 conceptual model.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6624736" cy="365125"/>
          </a:xfrm>
        </p:spPr>
        <p:txBody>
          <a:bodyPr/>
          <a:lstStyle/>
          <a:p>
            <a:r>
              <a:rPr lang="en-GB" dirty="0" smtClean="0"/>
              <a:t>Stubkjær: Comparison of Land-related Models   -- 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70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ISO 19152:2012 LADM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Party Package: parties (people and organizations</a:t>
            </a:r>
            <a:r>
              <a:rPr lang="en-GB" dirty="0" smtClean="0"/>
              <a:t>)</a:t>
            </a:r>
            <a:endParaRPr lang="en-GB" dirty="0"/>
          </a:p>
          <a:p>
            <a:pPr lvl="0"/>
            <a:r>
              <a:rPr lang="en-GB" dirty="0"/>
              <a:t>Administrative Package: basic administrative </a:t>
            </a:r>
            <a:r>
              <a:rPr lang="en-GB" dirty="0" smtClean="0"/>
              <a:t>units [= property units], </a:t>
            </a:r>
            <a:r>
              <a:rPr lang="en-GB" dirty="0"/>
              <a:t>rights, responsibilities, and restrictions (ownership rights);</a:t>
            </a:r>
          </a:p>
          <a:p>
            <a:pPr lvl="0"/>
            <a:r>
              <a:rPr lang="en-GB" dirty="0"/>
              <a:t>Spatial Unit Package: spatial units (parcels, and the legal space of buildings and utility networks); including</a:t>
            </a:r>
          </a:p>
          <a:p>
            <a:pPr lvl="0"/>
            <a:r>
              <a:rPr lang="en-GB" dirty="0"/>
              <a:t>the Surveying and Representation </a:t>
            </a:r>
            <a:r>
              <a:rPr lang="en-GB" i="1" dirty="0" err="1"/>
              <a:t>Sub</a:t>
            </a:r>
            <a:r>
              <a:rPr lang="en-GB" dirty="0" err="1"/>
              <a:t>package</a:t>
            </a:r>
            <a:r>
              <a:rPr lang="en-GB" dirty="0"/>
              <a:t>: spatial sources (surveying), and spatial representations (geometry and topology</a:t>
            </a:r>
            <a:r>
              <a:rPr lang="en-GB" dirty="0" smtClean="0"/>
              <a:t>);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6552728" cy="365125"/>
          </a:xfrm>
        </p:spPr>
        <p:txBody>
          <a:bodyPr/>
          <a:lstStyle/>
          <a:p>
            <a:r>
              <a:rPr lang="en-GB" dirty="0" smtClean="0"/>
              <a:t>Stubkjær: Comparison of Land-related Models   -- 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793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1.C   </a:t>
            </a:r>
            <a:r>
              <a:rPr lang="en-GB" dirty="0" err="1"/>
              <a:t>LandInfra</a:t>
            </a:r>
            <a:r>
              <a:rPr lang="en-GB" dirty="0"/>
              <a:t> Conceptual </a:t>
            </a:r>
            <a:r>
              <a:rPr lang="en-GB" dirty="0" smtClean="0"/>
              <a:t>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UML conceptual model </a:t>
            </a:r>
            <a:r>
              <a:rPr lang="en-GB" dirty="0" smtClean="0"/>
              <a:t>that </a:t>
            </a:r>
            <a:r>
              <a:rPr lang="en-GB" dirty="0"/>
              <a:t>could be implemented in GML (as </a:t>
            </a:r>
            <a:r>
              <a:rPr lang="en-GB" dirty="0" err="1"/>
              <a:t>InfraGML</a:t>
            </a:r>
            <a:r>
              <a:rPr lang="en-GB" dirty="0" smtClean="0"/>
              <a:t>)</a:t>
            </a:r>
          </a:p>
          <a:p>
            <a:r>
              <a:rPr lang="en-GB" dirty="0" smtClean="0"/>
              <a:t>Initially </a:t>
            </a:r>
            <a:r>
              <a:rPr lang="en-GB" dirty="0"/>
              <a:t>focus on alignments/roads, survey, and land parcels, the subject areas for which there are identified </a:t>
            </a:r>
            <a:r>
              <a:rPr lang="en-GB" dirty="0" smtClean="0"/>
              <a:t>needs</a:t>
            </a:r>
          </a:p>
          <a:p>
            <a:r>
              <a:rPr lang="en-GB" dirty="0"/>
              <a:t>be synchronized with the concurrent efforts by </a:t>
            </a:r>
            <a:r>
              <a:rPr lang="en-GB" dirty="0" err="1"/>
              <a:t>buildingSMART</a:t>
            </a:r>
            <a:r>
              <a:rPr lang="en-GB" dirty="0"/>
              <a:t> </a:t>
            </a:r>
            <a:r>
              <a:rPr lang="en-GB" dirty="0" smtClean="0"/>
              <a:t>International’s</a:t>
            </a:r>
            <a:r>
              <a:rPr lang="en-GB" dirty="0"/>
              <a:t> </a:t>
            </a:r>
            <a:r>
              <a:rPr lang="en-GB" dirty="0" smtClean="0"/>
              <a:t>Industry </a:t>
            </a:r>
            <a:r>
              <a:rPr lang="en-GB" dirty="0"/>
              <a:t>Foundation Classes (IFCs), and be more easily integrated </a:t>
            </a:r>
            <a:r>
              <a:rPr lang="en-GB" dirty="0" smtClean="0"/>
              <a:t>with</a:t>
            </a:r>
            <a:r>
              <a:rPr lang="en-GB" dirty="0"/>
              <a:t> OGC </a:t>
            </a:r>
            <a:r>
              <a:rPr lang="en-GB" dirty="0" err="1"/>
              <a:t>CityGML</a:t>
            </a:r>
            <a:r>
              <a:rPr lang="en-GB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6552728" cy="365125"/>
          </a:xfrm>
        </p:spPr>
        <p:txBody>
          <a:bodyPr/>
          <a:lstStyle/>
          <a:p>
            <a:r>
              <a:rPr lang="en-GB" dirty="0" smtClean="0"/>
              <a:t>Stubkjær: Comparison of Land-related Models   -- 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2A7F-3110-47D4-BDDF-057C0B613FD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02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861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 comparison of LandXML, ISO 19152:2012 LADM, and the draft LandInfra conceptual model</vt:lpstr>
      <vt:lpstr>Land-related models compared</vt:lpstr>
      <vt:lpstr>Introduction: Author background</vt:lpstr>
      <vt:lpstr>1.A   LandXML</vt:lpstr>
      <vt:lpstr>LandXML schema elements, presented as UML classes</vt:lpstr>
      <vt:lpstr>LandXML schema elements, presented as UML classes</vt:lpstr>
      <vt:lpstr>1.B    ISO 19152:2012 LADM</vt:lpstr>
      <vt:lpstr>ISO 19152:2012 LADM</vt:lpstr>
      <vt:lpstr>1.C   LandInfra Conceptual Model</vt:lpstr>
      <vt:lpstr>2. Comparisons – A. Parcel structure</vt:lpstr>
      <vt:lpstr>2. Comparisons –  B. Legal / administrative aspects</vt:lpstr>
      <vt:lpstr>2. Comparisons –  C. Referencing and Documentation</vt:lpstr>
      <vt:lpstr>3. Suggestion 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comparison of LandXML, ISO 19152:2012 LADM, and the draft LandInfra conceptual model</dc:title>
  <dc:creator>Erik Stubkjær</dc:creator>
  <cp:lastModifiedBy>Erik Stubkjær</cp:lastModifiedBy>
  <cp:revision>31</cp:revision>
  <dcterms:created xsi:type="dcterms:W3CDTF">2015-05-27T13:37:04Z</dcterms:created>
  <dcterms:modified xsi:type="dcterms:W3CDTF">2015-05-28T11:57:25Z</dcterms:modified>
</cp:coreProperties>
</file>